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5" r:id="rId9"/>
    <p:sldId id="263" r:id="rId10"/>
    <p:sldId id="266" r:id="rId11"/>
    <p:sldId id="264" r:id="rId12"/>
    <p:sldId id="267" r:id="rId13"/>
    <p:sldId id="401" r:id="rId14"/>
    <p:sldId id="395" r:id="rId15"/>
    <p:sldId id="402" r:id="rId16"/>
    <p:sldId id="403" r:id="rId17"/>
    <p:sldId id="404" r:id="rId18"/>
    <p:sldId id="405" r:id="rId19"/>
    <p:sldId id="406" r:id="rId20"/>
    <p:sldId id="415" r:id="rId21"/>
    <p:sldId id="416" r:id="rId22"/>
    <p:sldId id="418" r:id="rId23"/>
    <p:sldId id="419" r:id="rId24"/>
    <p:sldId id="407" r:id="rId25"/>
    <p:sldId id="408" r:id="rId26"/>
    <p:sldId id="409" r:id="rId27"/>
    <p:sldId id="410" r:id="rId28"/>
    <p:sldId id="411" r:id="rId29"/>
    <p:sldId id="413" r:id="rId30"/>
    <p:sldId id="414" r:id="rId31"/>
    <p:sldId id="422" r:id="rId32"/>
    <p:sldId id="423" r:id="rId33"/>
    <p:sldId id="424" r:id="rId34"/>
    <p:sldId id="420" r:id="rId35"/>
    <p:sldId id="421" r:id="rId36"/>
    <p:sldId id="412" r:id="rId37"/>
    <p:sldId id="425" r:id="rId38"/>
    <p:sldId id="426" r:id="rId39"/>
    <p:sldId id="427" r:id="rId40"/>
    <p:sldId id="428" r:id="rId41"/>
    <p:sldId id="429" r:id="rId42"/>
    <p:sldId id="43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B9177-A124-4952-9873-41C5DD52DE3A}" type="datetimeFigureOut">
              <a:rPr lang="es-MX" smtClean="0"/>
              <a:t>17/jun.2020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DFAF60-1676-44CC-8240-7E59E0326C8E}" type="slidenum">
              <a:rPr lang="es-MX" smtClean="0"/>
              <a:t>‹Nº›</a:t>
            </a:fld>
            <a:endParaRPr lang="es-MX"/>
          </a:p>
        </p:txBody>
      </p:sp>
    </p:spTree>
    <p:extLst>
      <p:ext uri="{BB962C8B-B14F-4D97-AF65-F5344CB8AC3E}">
        <p14:creationId xmlns:p14="http://schemas.microsoft.com/office/powerpoint/2010/main" val="1084698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C65BE874-38D6-433B-AA66-0C3821C0D6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FA3B8935-934C-4268-A192-490079ABB8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s-MX"/>
          </a:p>
        </p:txBody>
      </p:sp>
      <p:sp>
        <p:nvSpPr>
          <p:cNvPr id="52228" name="3 Marcador de número de diapositiva">
            <a:extLst>
              <a:ext uri="{FF2B5EF4-FFF2-40B4-BE49-F238E27FC236}">
                <a16:creationId xmlns:a16="http://schemas.microsoft.com/office/drawing/2014/main" id="{AE6473B2-924C-4833-BB34-27CF17C492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88887D-AEF5-45E7-9DFB-559D0C71017F}" type="slidenum">
              <a:rPr lang="es-ES" altLang="es-MX"/>
              <a:pPr eaLnBrk="1" hangingPunct="1"/>
              <a:t>14</a:t>
            </a:fld>
            <a:endParaRPr lang="es-ES" altLang="es-MX"/>
          </a:p>
        </p:txBody>
      </p:sp>
    </p:spTree>
    <p:extLst>
      <p:ext uri="{BB962C8B-B14F-4D97-AF65-F5344CB8AC3E}">
        <p14:creationId xmlns:p14="http://schemas.microsoft.com/office/powerpoint/2010/main" val="301576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C65BE874-38D6-433B-AA66-0C3821C0D6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FA3B8935-934C-4268-A192-490079ABB8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s-MX"/>
          </a:p>
        </p:txBody>
      </p:sp>
      <p:sp>
        <p:nvSpPr>
          <p:cNvPr id="52228" name="3 Marcador de número de diapositiva">
            <a:extLst>
              <a:ext uri="{FF2B5EF4-FFF2-40B4-BE49-F238E27FC236}">
                <a16:creationId xmlns:a16="http://schemas.microsoft.com/office/drawing/2014/main" id="{AE6473B2-924C-4833-BB34-27CF17C492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88887D-AEF5-45E7-9DFB-559D0C71017F}" type="slidenum">
              <a:rPr lang="es-ES" altLang="es-MX"/>
              <a:pPr eaLnBrk="1" hangingPunct="1"/>
              <a:t>20</a:t>
            </a:fld>
            <a:endParaRPr lang="es-ES" altLang="es-MX"/>
          </a:p>
        </p:txBody>
      </p:sp>
    </p:spTree>
    <p:extLst>
      <p:ext uri="{BB962C8B-B14F-4D97-AF65-F5344CB8AC3E}">
        <p14:creationId xmlns:p14="http://schemas.microsoft.com/office/powerpoint/2010/main" val="110425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C65BE874-38D6-433B-AA66-0C3821C0D6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FA3B8935-934C-4268-A192-490079ABB8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s-MX"/>
          </a:p>
        </p:txBody>
      </p:sp>
      <p:sp>
        <p:nvSpPr>
          <p:cNvPr id="52228" name="3 Marcador de número de diapositiva">
            <a:extLst>
              <a:ext uri="{FF2B5EF4-FFF2-40B4-BE49-F238E27FC236}">
                <a16:creationId xmlns:a16="http://schemas.microsoft.com/office/drawing/2014/main" id="{AE6473B2-924C-4833-BB34-27CF17C492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88887D-AEF5-45E7-9DFB-559D0C71017F}" type="slidenum">
              <a:rPr lang="es-ES" altLang="es-MX"/>
              <a:pPr eaLnBrk="1" hangingPunct="1"/>
              <a:t>27</a:t>
            </a:fld>
            <a:endParaRPr lang="es-ES" altLang="es-MX"/>
          </a:p>
        </p:txBody>
      </p:sp>
    </p:spTree>
    <p:extLst>
      <p:ext uri="{BB962C8B-B14F-4D97-AF65-F5344CB8AC3E}">
        <p14:creationId xmlns:p14="http://schemas.microsoft.com/office/powerpoint/2010/main" val="1560723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Marcador de imagen de diapositiva">
            <a:extLst>
              <a:ext uri="{FF2B5EF4-FFF2-40B4-BE49-F238E27FC236}">
                <a16:creationId xmlns:a16="http://schemas.microsoft.com/office/drawing/2014/main" id="{C65BE874-38D6-433B-AA66-0C3821C0D6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2 Marcador de notas">
            <a:extLst>
              <a:ext uri="{FF2B5EF4-FFF2-40B4-BE49-F238E27FC236}">
                <a16:creationId xmlns:a16="http://schemas.microsoft.com/office/drawing/2014/main" id="{FA3B8935-934C-4268-A192-490079ABB8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s-MX"/>
          </a:p>
        </p:txBody>
      </p:sp>
      <p:sp>
        <p:nvSpPr>
          <p:cNvPr id="52228" name="3 Marcador de número de diapositiva">
            <a:extLst>
              <a:ext uri="{FF2B5EF4-FFF2-40B4-BE49-F238E27FC236}">
                <a16:creationId xmlns:a16="http://schemas.microsoft.com/office/drawing/2014/main" id="{AE6473B2-924C-4833-BB34-27CF17C492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88887D-AEF5-45E7-9DFB-559D0C71017F}" type="slidenum">
              <a:rPr lang="es-ES" altLang="es-MX"/>
              <a:pPr eaLnBrk="1" hangingPunct="1"/>
              <a:t>31</a:t>
            </a:fld>
            <a:endParaRPr lang="es-ES" altLang="es-MX"/>
          </a:p>
        </p:txBody>
      </p:sp>
    </p:spTree>
    <p:extLst>
      <p:ext uri="{BB962C8B-B14F-4D97-AF65-F5344CB8AC3E}">
        <p14:creationId xmlns:p14="http://schemas.microsoft.com/office/powerpoint/2010/main" val="18986193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6/17/2020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6/17/2020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3.pn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0331F-3062-4D5A-B130-41A85A918F71}"/>
              </a:ext>
            </a:extLst>
          </p:cNvPr>
          <p:cNvSpPr>
            <a:spLocks noGrp="1"/>
          </p:cNvSpPr>
          <p:nvPr>
            <p:ph type="ctrTitle"/>
          </p:nvPr>
        </p:nvSpPr>
        <p:spPr/>
        <p:txBody>
          <a:bodyPr/>
          <a:lstStyle/>
          <a:p>
            <a:r>
              <a:rPr lang="es-PA" dirty="0"/>
              <a:t>Respuesta en frecuencia de los Amplificadores</a:t>
            </a:r>
            <a:endParaRPr lang="es-MX" dirty="0"/>
          </a:p>
        </p:txBody>
      </p:sp>
      <p:sp>
        <p:nvSpPr>
          <p:cNvPr id="3" name="Subtítulo 2">
            <a:extLst>
              <a:ext uri="{FF2B5EF4-FFF2-40B4-BE49-F238E27FC236}">
                <a16:creationId xmlns:a16="http://schemas.microsoft.com/office/drawing/2014/main" id="{FD2EB77F-2F97-4675-8CD7-24763503951E}"/>
              </a:ext>
            </a:extLst>
          </p:cNvPr>
          <p:cNvSpPr>
            <a:spLocks noGrp="1"/>
          </p:cNvSpPr>
          <p:nvPr>
            <p:ph type="subTitle" idx="1"/>
          </p:nvPr>
        </p:nvSpPr>
        <p:spPr/>
        <p:txBody>
          <a:bodyPr/>
          <a:lstStyle/>
          <a:p>
            <a:r>
              <a:rPr lang="es-PA" dirty="0"/>
              <a:t>Dr. Salvador Vargas</a:t>
            </a:r>
            <a:endParaRPr lang="es-MX" dirty="0"/>
          </a:p>
        </p:txBody>
      </p:sp>
    </p:spTree>
    <p:extLst>
      <p:ext uri="{BB962C8B-B14F-4D97-AF65-F5344CB8AC3E}">
        <p14:creationId xmlns:p14="http://schemas.microsoft.com/office/powerpoint/2010/main" val="180660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5B88D6-53F8-4AC1-93D5-FB2C36DAE55F}"/>
              </a:ext>
            </a:extLst>
          </p:cNvPr>
          <p:cNvSpPr>
            <a:spLocks noGrp="1"/>
          </p:cNvSpPr>
          <p:nvPr>
            <p:ph type="title"/>
          </p:nvPr>
        </p:nvSpPr>
        <p:spPr>
          <a:xfrm>
            <a:off x="913149" y="268712"/>
            <a:ext cx="10364451" cy="1596177"/>
          </a:xfrm>
        </p:spPr>
        <p:txBody>
          <a:bodyPr/>
          <a:lstStyle/>
          <a:p>
            <a:r>
              <a:rPr lang="es-PA" dirty="0"/>
              <a:t>Condensadores Externos y condensadores parásitos</a:t>
            </a:r>
            <a:endParaRPr lang="es-MX" dirty="0"/>
          </a:p>
        </p:txBody>
      </p:sp>
      <p:pic>
        <p:nvPicPr>
          <p:cNvPr id="5" name="Picture 14">
            <a:extLst>
              <a:ext uri="{FF2B5EF4-FFF2-40B4-BE49-F238E27FC236}">
                <a16:creationId xmlns:a16="http://schemas.microsoft.com/office/drawing/2014/main" id="{9F7E3C1D-0F7B-4AF0-8BFF-D0C5C505A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59" b="6248"/>
          <a:stretch>
            <a:fillRect/>
          </a:stretch>
        </p:blipFill>
        <p:spPr bwMode="auto">
          <a:xfrm>
            <a:off x="185521" y="2489247"/>
            <a:ext cx="5171967"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9148F53F-A16B-4D1F-A732-CAF86DBF1DC0}"/>
              </a:ext>
            </a:extLst>
          </p:cNvPr>
          <p:cNvSpPr txBox="1"/>
          <p:nvPr/>
        </p:nvSpPr>
        <p:spPr>
          <a:xfrm>
            <a:off x="836949" y="1718975"/>
            <a:ext cx="3183628" cy="461665"/>
          </a:xfrm>
          <a:prstGeom prst="rect">
            <a:avLst/>
          </a:prstGeom>
          <a:noFill/>
        </p:spPr>
        <p:txBody>
          <a:bodyPr wrap="none" rtlCol="0">
            <a:spAutoFit/>
          </a:bodyPr>
          <a:lstStyle/>
          <a:p>
            <a:r>
              <a:rPr lang="es-PA" sz="2400" dirty="0"/>
              <a:t>Condensadores Externos</a:t>
            </a:r>
            <a:endParaRPr lang="es-MX" sz="2400" dirty="0"/>
          </a:p>
        </p:txBody>
      </p:sp>
      <p:sp>
        <p:nvSpPr>
          <p:cNvPr id="7" name="Elipse 6">
            <a:extLst>
              <a:ext uri="{FF2B5EF4-FFF2-40B4-BE49-F238E27FC236}">
                <a16:creationId xmlns:a16="http://schemas.microsoft.com/office/drawing/2014/main" id="{1413F32E-C029-4AC5-8FBD-278BFCCEF32A}"/>
              </a:ext>
            </a:extLst>
          </p:cNvPr>
          <p:cNvSpPr/>
          <p:nvPr/>
        </p:nvSpPr>
        <p:spPr>
          <a:xfrm>
            <a:off x="3791977" y="3320799"/>
            <a:ext cx="647700" cy="6713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72BABBFC-F639-4665-BDB6-7C80DD00BF9E}"/>
              </a:ext>
            </a:extLst>
          </p:cNvPr>
          <p:cNvSpPr/>
          <p:nvPr/>
        </p:nvSpPr>
        <p:spPr>
          <a:xfrm>
            <a:off x="3582426" y="4706167"/>
            <a:ext cx="722873" cy="6713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a:extLst>
              <a:ext uri="{FF2B5EF4-FFF2-40B4-BE49-F238E27FC236}">
                <a16:creationId xmlns:a16="http://schemas.microsoft.com/office/drawing/2014/main" id="{5AB5AB02-5CAD-465C-85FB-0D7C93D8A3F0}"/>
              </a:ext>
            </a:extLst>
          </p:cNvPr>
          <p:cNvSpPr/>
          <p:nvPr/>
        </p:nvSpPr>
        <p:spPr>
          <a:xfrm>
            <a:off x="1600199" y="3876379"/>
            <a:ext cx="714375" cy="6713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AA5BA352-1887-4D45-83F6-6A33A1A41664}"/>
              </a:ext>
            </a:extLst>
          </p:cNvPr>
          <p:cNvSpPr txBox="1"/>
          <p:nvPr/>
        </p:nvSpPr>
        <p:spPr>
          <a:xfrm>
            <a:off x="913149" y="6041655"/>
            <a:ext cx="3015569" cy="369332"/>
          </a:xfrm>
          <a:prstGeom prst="rect">
            <a:avLst/>
          </a:prstGeom>
          <a:noFill/>
        </p:spPr>
        <p:txBody>
          <a:bodyPr wrap="none" rtlCol="0">
            <a:spAutoFit/>
          </a:bodyPr>
          <a:lstStyle/>
          <a:p>
            <a:r>
              <a:rPr lang="es-PA" i="1" dirty="0">
                <a:effectLst>
                  <a:outerShdw blurRad="38100" dist="38100" dir="2700000" algn="tl">
                    <a:srgbClr val="000000">
                      <a:alpha val="43137"/>
                    </a:srgbClr>
                  </a:outerShdw>
                </a:effectLst>
              </a:rPr>
              <a:t>Del orden de </a:t>
            </a:r>
            <a:r>
              <a:rPr lang="es-PA" i="1" dirty="0">
                <a:effectLst>
                  <a:outerShdw blurRad="38100" dist="38100" dir="2700000" algn="tl">
                    <a:srgbClr val="000000">
                      <a:alpha val="43137"/>
                    </a:srgbClr>
                  </a:outerShdw>
                </a:effectLst>
                <a:sym typeface="Symbol" panose="05050102010706020507" pitchFamily="18" charset="2"/>
              </a:rPr>
              <a:t>F o cientos de </a:t>
            </a:r>
            <a:r>
              <a:rPr lang="es-PA" i="1" dirty="0" err="1">
                <a:effectLst>
                  <a:outerShdw blurRad="38100" dist="38100" dir="2700000" algn="tl">
                    <a:srgbClr val="000000">
                      <a:alpha val="43137"/>
                    </a:srgbClr>
                  </a:outerShdw>
                </a:effectLst>
                <a:sym typeface="Symbol" panose="05050102010706020507" pitchFamily="18" charset="2"/>
              </a:rPr>
              <a:t>nF</a:t>
            </a:r>
            <a:endParaRPr lang="es-MX" i="1" dirty="0">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13E9A28D-A686-4F25-9632-6D99EE7660EB}"/>
              </a:ext>
            </a:extLst>
          </p:cNvPr>
          <p:cNvSpPr txBox="1"/>
          <p:nvPr/>
        </p:nvSpPr>
        <p:spPr>
          <a:xfrm>
            <a:off x="7313949" y="1718974"/>
            <a:ext cx="3245568" cy="461665"/>
          </a:xfrm>
          <a:prstGeom prst="rect">
            <a:avLst/>
          </a:prstGeom>
          <a:noFill/>
        </p:spPr>
        <p:txBody>
          <a:bodyPr wrap="none" rtlCol="0">
            <a:spAutoFit/>
          </a:bodyPr>
          <a:lstStyle/>
          <a:p>
            <a:r>
              <a:rPr lang="es-PA" sz="2400" dirty="0"/>
              <a:t>Condensadores Parásitos</a:t>
            </a:r>
            <a:endParaRPr lang="es-MX" sz="2400" dirty="0"/>
          </a:p>
        </p:txBody>
      </p:sp>
      <p:pic>
        <p:nvPicPr>
          <p:cNvPr id="13" name="Imagen 12" descr="Imagen que contiene objeto, reloj, tabla, calle&#10;&#10;Descripción generada automáticamente">
            <a:extLst>
              <a:ext uri="{FF2B5EF4-FFF2-40B4-BE49-F238E27FC236}">
                <a16:creationId xmlns:a16="http://schemas.microsoft.com/office/drawing/2014/main" id="{DC5D0E0D-F57A-4E1F-865D-BE0764BAF9FD}"/>
              </a:ext>
            </a:extLst>
          </p:cNvPr>
          <p:cNvPicPr>
            <a:picLocks noChangeAspect="1"/>
          </p:cNvPicPr>
          <p:nvPr/>
        </p:nvPicPr>
        <p:blipFill>
          <a:blip r:embed="rId3"/>
          <a:stretch>
            <a:fillRect/>
          </a:stretch>
        </p:blipFill>
        <p:spPr>
          <a:xfrm>
            <a:off x="5580237" y="2273857"/>
            <a:ext cx="3180643" cy="1938204"/>
          </a:xfrm>
          <a:prstGeom prst="rect">
            <a:avLst/>
          </a:prstGeom>
        </p:spPr>
      </p:pic>
      <p:pic>
        <p:nvPicPr>
          <p:cNvPr id="18" name="Imagen 17">
            <a:extLst>
              <a:ext uri="{FF2B5EF4-FFF2-40B4-BE49-F238E27FC236}">
                <a16:creationId xmlns:a16="http://schemas.microsoft.com/office/drawing/2014/main" id="{C6860037-5CB7-4B3A-9DF7-466A59DA6DBF}"/>
              </a:ext>
            </a:extLst>
          </p:cNvPr>
          <p:cNvPicPr>
            <a:picLocks noChangeAspect="1"/>
          </p:cNvPicPr>
          <p:nvPr/>
        </p:nvPicPr>
        <p:blipFill>
          <a:blip r:embed="rId4"/>
          <a:stretch>
            <a:fillRect/>
          </a:stretch>
        </p:blipFill>
        <p:spPr>
          <a:xfrm>
            <a:off x="9576645" y="2297168"/>
            <a:ext cx="1306255" cy="1201261"/>
          </a:xfrm>
          <a:prstGeom prst="rect">
            <a:avLst/>
          </a:prstGeom>
        </p:spPr>
      </p:pic>
      <p:pic>
        <p:nvPicPr>
          <p:cNvPr id="19" name="Imagen 18">
            <a:extLst>
              <a:ext uri="{FF2B5EF4-FFF2-40B4-BE49-F238E27FC236}">
                <a16:creationId xmlns:a16="http://schemas.microsoft.com/office/drawing/2014/main" id="{76832E80-CB18-4BCE-A555-3B5DF2B543B3}"/>
              </a:ext>
            </a:extLst>
          </p:cNvPr>
          <p:cNvPicPr>
            <a:picLocks noChangeAspect="1"/>
          </p:cNvPicPr>
          <p:nvPr/>
        </p:nvPicPr>
        <p:blipFill rotWithShape="1">
          <a:blip r:embed="rId5"/>
          <a:srcRect t="13172" b="8395"/>
          <a:stretch/>
        </p:blipFill>
        <p:spPr>
          <a:xfrm>
            <a:off x="5675453" y="3956042"/>
            <a:ext cx="1096713" cy="1296986"/>
          </a:xfrm>
          <a:prstGeom prst="rect">
            <a:avLst/>
          </a:prstGeom>
        </p:spPr>
      </p:pic>
      <p:sp>
        <p:nvSpPr>
          <p:cNvPr id="21" name="CuadroTexto 20">
            <a:extLst>
              <a:ext uri="{FF2B5EF4-FFF2-40B4-BE49-F238E27FC236}">
                <a16:creationId xmlns:a16="http://schemas.microsoft.com/office/drawing/2014/main" id="{924F1418-C7AF-435C-980B-1814C810D3F0}"/>
              </a:ext>
            </a:extLst>
          </p:cNvPr>
          <p:cNvSpPr txBox="1"/>
          <p:nvPr/>
        </p:nvSpPr>
        <p:spPr>
          <a:xfrm>
            <a:off x="6896534" y="4534445"/>
            <a:ext cx="1158895" cy="646331"/>
          </a:xfrm>
          <a:prstGeom prst="rect">
            <a:avLst/>
          </a:prstGeom>
          <a:noFill/>
        </p:spPr>
        <p:txBody>
          <a:bodyPr wrap="square" rtlCol="0">
            <a:spAutoFit/>
          </a:bodyPr>
          <a:lstStyle/>
          <a:p>
            <a:r>
              <a:rPr lang="es-PA" i="1" dirty="0">
                <a:effectLst>
                  <a:outerShdw blurRad="38100" dist="38100" dir="2700000" algn="tl">
                    <a:srgbClr val="000000">
                      <a:alpha val="43137"/>
                    </a:srgbClr>
                  </a:outerShdw>
                </a:effectLst>
              </a:rPr>
              <a:t>Del orden de </a:t>
            </a:r>
            <a:r>
              <a:rPr lang="es-PA" i="1" dirty="0" err="1">
                <a:effectLst>
                  <a:outerShdw blurRad="38100" dist="38100" dir="2700000" algn="tl">
                    <a:srgbClr val="000000">
                      <a:alpha val="43137"/>
                    </a:srgbClr>
                  </a:outerShdw>
                </a:effectLst>
                <a:sym typeface="Symbol" panose="05050102010706020507" pitchFamily="18" charset="2"/>
              </a:rPr>
              <a:t>pF</a:t>
            </a:r>
            <a:endParaRPr lang="es-MX" i="1" dirty="0">
              <a:effectLst>
                <a:outerShdw blurRad="38100" dist="38100" dir="2700000" algn="tl">
                  <a:srgbClr val="000000">
                    <a:alpha val="43137"/>
                  </a:srgbClr>
                </a:outerShdw>
              </a:effectLst>
            </a:endParaRPr>
          </a:p>
        </p:txBody>
      </p:sp>
      <p:sp>
        <p:nvSpPr>
          <p:cNvPr id="22" name="CuadroTexto 21">
            <a:extLst>
              <a:ext uri="{FF2B5EF4-FFF2-40B4-BE49-F238E27FC236}">
                <a16:creationId xmlns:a16="http://schemas.microsoft.com/office/drawing/2014/main" id="{BCCED9B3-CF96-455A-91AB-D3BD09B8B85E}"/>
              </a:ext>
            </a:extLst>
          </p:cNvPr>
          <p:cNvSpPr txBox="1"/>
          <p:nvPr/>
        </p:nvSpPr>
        <p:spPr>
          <a:xfrm>
            <a:off x="5509065" y="5595493"/>
            <a:ext cx="6617814" cy="830997"/>
          </a:xfrm>
          <a:prstGeom prst="rect">
            <a:avLst/>
          </a:prstGeom>
          <a:noFill/>
        </p:spPr>
        <p:txBody>
          <a:bodyPr wrap="square" rtlCol="0">
            <a:spAutoFit/>
          </a:bodyPr>
          <a:lstStyle/>
          <a:p>
            <a:r>
              <a:rPr lang="es-PA" sz="2400" i="1" u="sng" dirty="0">
                <a:effectLst>
                  <a:outerShdw blurRad="38100" dist="38100" dir="2700000" algn="tl">
                    <a:srgbClr val="000000">
                      <a:alpha val="43137"/>
                    </a:srgbClr>
                  </a:outerShdw>
                </a:effectLst>
              </a:rPr>
              <a:t>Hablando relativamente los Condensadores Externos son “Grandes”, y los Parásitos son “Chicos”</a:t>
            </a:r>
            <a:endParaRPr lang="es-MX" sz="2400" i="1" u="sng" dirty="0">
              <a:effectLst>
                <a:outerShdw blurRad="38100" dist="38100" dir="2700000" algn="tl">
                  <a:srgbClr val="000000">
                    <a:alpha val="43137"/>
                  </a:srgbClr>
                </a:outerShdw>
              </a:effectLst>
            </a:endParaRPr>
          </a:p>
        </p:txBody>
      </p:sp>
      <p:pic>
        <p:nvPicPr>
          <p:cNvPr id="3" name="Imagen 2">
            <a:extLst>
              <a:ext uri="{FF2B5EF4-FFF2-40B4-BE49-F238E27FC236}">
                <a16:creationId xmlns:a16="http://schemas.microsoft.com/office/drawing/2014/main" id="{13004E68-444B-424D-AF1E-7E36EF83BCB7}"/>
              </a:ext>
            </a:extLst>
          </p:cNvPr>
          <p:cNvPicPr>
            <a:picLocks noChangeAspect="1"/>
          </p:cNvPicPr>
          <p:nvPr/>
        </p:nvPicPr>
        <p:blipFill>
          <a:blip r:embed="rId6"/>
          <a:stretch>
            <a:fillRect/>
          </a:stretch>
        </p:blipFill>
        <p:spPr>
          <a:xfrm>
            <a:off x="8290233" y="3781304"/>
            <a:ext cx="3901767" cy="1596177"/>
          </a:xfrm>
          <a:prstGeom prst="rect">
            <a:avLst/>
          </a:prstGeom>
        </p:spPr>
      </p:pic>
    </p:spTree>
    <p:extLst>
      <p:ext uri="{BB962C8B-B14F-4D97-AF65-F5344CB8AC3E}">
        <p14:creationId xmlns:p14="http://schemas.microsoft.com/office/powerpoint/2010/main" val="244881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D10AB-CCE8-451F-A509-826E7E8EE6CD}"/>
              </a:ext>
            </a:extLst>
          </p:cNvPr>
          <p:cNvSpPr>
            <a:spLocks noGrp="1"/>
          </p:cNvSpPr>
          <p:nvPr>
            <p:ph type="title"/>
          </p:nvPr>
        </p:nvSpPr>
        <p:spPr>
          <a:xfrm>
            <a:off x="913774" y="189892"/>
            <a:ext cx="10364451" cy="1596177"/>
          </a:xfrm>
        </p:spPr>
        <p:txBody>
          <a:bodyPr/>
          <a:lstStyle/>
          <a:p>
            <a:r>
              <a:rPr lang="es-PA" dirty="0"/>
              <a:t>Respuesta en Frecuencia</a:t>
            </a:r>
            <a:endParaRPr lang="es-MX" dirty="0"/>
          </a:p>
        </p:txBody>
      </p:sp>
      <p:sp>
        <p:nvSpPr>
          <p:cNvPr id="3" name="Marcador de contenido 2">
            <a:extLst>
              <a:ext uri="{FF2B5EF4-FFF2-40B4-BE49-F238E27FC236}">
                <a16:creationId xmlns:a16="http://schemas.microsoft.com/office/drawing/2014/main" id="{1C5C6F22-88A7-415F-B7B4-C0FA871349E4}"/>
              </a:ext>
            </a:extLst>
          </p:cNvPr>
          <p:cNvSpPr>
            <a:spLocks noGrp="1"/>
          </p:cNvSpPr>
          <p:nvPr>
            <p:ph sz="quarter" idx="13"/>
          </p:nvPr>
        </p:nvSpPr>
        <p:spPr>
          <a:xfrm>
            <a:off x="1028074" y="1881317"/>
            <a:ext cx="10363826" cy="3424107"/>
          </a:xfrm>
        </p:spPr>
        <p:txBody>
          <a:bodyPr/>
          <a:lstStyle/>
          <a:p>
            <a:pPr marL="0" indent="0">
              <a:buNone/>
            </a:pPr>
            <a:r>
              <a:rPr lang="es-PA" dirty="0"/>
              <a:t>Si quisiéramos hacer un análisis en frecuencia “correcto”, deberíamos incluir en el modelo del amplificador las impedancias de los condensadores parásitos, además de las de los condensadores externos</a:t>
            </a:r>
          </a:p>
          <a:p>
            <a:pPr marL="0" indent="0">
              <a:buNone/>
            </a:pPr>
            <a:endParaRPr lang="es-MX" dirty="0"/>
          </a:p>
        </p:txBody>
      </p:sp>
      <p:pic>
        <p:nvPicPr>
          <p:cNvPr id="4" name="Picture 14">
            <a:extLst>
              <a:ext uri="{FF2B5EF4-FFF2-40B4-BE49-F238E27FC236}">
                <a16:creationId xmlns:a16="http://schemas.microsoft.com/office/drawing/2014/main" id="{DF4A4C48-4036-4C82-BB70-089307E99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59" b="6248"/>
          <a:stretch>
            <a:fillRect/>
          </a:stretch>
        </p:blipFill>
        <p:spPr bwMode="auto">
          <a:xfrm>
            <a:off x="800100" y="3194097"/>
            <a:ext cx="5171967"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4">
            <a:extLst>
              <a:ext uri="{FF2B5EF4-FFF2-40B4-BE49-F238E27FC236}">
                <a16:creationId xmlns:a16="http://schemas.microsoft.com/office/drawing/2014/main" id="{BDA66F22-8BC7-476D-B81A-530BE7791462}"/>
              </a:ext>
            </a:extLst>
          </p:cNvPr>
          <p:cNvPicPr>
            <a:picLocks noChangeAspect="1"/>
          </p:cNvPicPr>
          <p:nvPr/>
        </p:nvPicPr>
        <p:blipFill>
          <a:blip r:embed="rId3"/>
          <a:stretch>
            <a:fillRect/>
          </a:stretch>
        </p:blipFill>
        <p:spPr>
          <a:xfrm>
            <a:off x="1157342" y="3429000"/>
            <a:ext cx="1084869" cy="997669"/>
          </a:xfrm>
          <a:prstGeom prst="rect">
            <a:avLst/>
          </a:prstGeom>
        </p:spPr>
      </p:pic>
      <p:sp>
        <p:nvSpPr>
          <p:cNvPr id="6" name="CuadroTexto 5">
            <a:extLst>
              <a:ext uri="{FF2B5EF4-FFF2-40B4-BE49-F238E27FC236}">
                <a16:creationId xmlns:a16="http://schemas.microsoft.com/office/drawing/2014/main" id="{88D8B47E-E9F8-426D-9210-79CABA74084A}"/>
              </a:ext>
            </a:extLst>
          </p:cNvPr>
          <p:cNvSpPr txBox="1"/>
          <p:nvPr/>
        </p:nvSpPr>
        <p:spPr>
          <a:xfrm>
            <a:off x="6696700" y="2854706"/>
            <a:ext cx="4581525" cy="1477328"/>
          </a:xfrm>
          <a:prstGeom prst="rect">
            <a:avLst/>
          </a:prstGeom>
          <a:noFill/>
        </p:spPr>
        <p:txBody>
          <a:bodyPr wrap="square" rtlCol="0">
            <a:spAutoFit/>
          </a:bodyPr>
          <a:lstStyle/>
          <a:p>
            <a:r>
              <a:rPr lang="es-PA" dirty="0"/>
              <a:t>En un circuito como este deberíamos incluir 5 condensadores.  </a:t>
            </a:r>
          </a:p>
          <a:p>
            <a:r>
              <a:rPr lang="es-PA" dirty="0"/>
              <a:t>De modo que la Vo(s)/</a:t>
            </a:r>
            <a:r>
              <a:rPr lang="es-PA" dirty="0" err="1"/>
              <a:t>Vg</a:t>
            </a:r>
            <a:r>
              <a:rPr lang="es-PA" dirty="0"/>
              <a:t>(s) sería una función de transferencia de 5 polos lo cual es bastante difícil de analizar</a:t>
            </a:r>
            <a:endParaRPr lang="es-MX" dirty="0"/>
          </a:p>
        </p:txBody>
      </p:sp>
      <p:sp>
        <p:nvSpPr>
          <p:cNvPr id="8" name="CuadroTexto 7">
            <a:extLst>
              <a:ext uri="{FF2B5EF4-FFF2-40B4-BE49-F238E27FC236}">
                <a16:creationId xmlns:a16="http://schemas.microsoft.com/office/drawing/2014/main" id="{1D6D470A-C82F-4AAE-B288-8B44380DC3FF}"/>
              </a:ext>
            </a:extLst>
          </p:cNvPr>
          <p:cNvSpPr txBox="1"/>
          <p:nvPr/>
        </p:nvSpPr>
        <p:spPr>
          <a:xfrm>
            <a:off x="6438899" y="4514850"/>
            <a:ext cx="5667375" cy="1938992"/>
          </a:xfrm>
          <a:prstGeom prst="rect">
            <a:avLst/>
          </a:prstGeom>
          <a:noFill/>
        </p:spPr>
        <p:txBody>
          <a:bodyPr wrap="square" rtlCol="0">
            <a:spAutoFit/>
          </a:bodyPr>
          <a:lstStyle/>
          <a:p>
            <a:r>
              <a:rPr lang="es-PA" sz="2000" dirty="0"/>
              <a:t>¿ Podríamos hacer una simplificación ?</a:t>
            </a:r>
          </a:p>
          <a:p>
            <a:r>
              <a:rPr lang="es-PA" sz="2000" dirty="0"/>
              <a:t>R.- Sí</a:t>
            </a:r>
            <a:r>
              <a:rPr lang="es-MX" sz="2000" dirty="0"/>
              <a:t>.  Como los condensadores chicos y grandes se pueden aproximar a cortos y circuitos abiertos a diferentes bandas de frecuencias.</a:t>
            </a:r>
          </a:p>
          <a:p>
            <a:r>
              <a:rPr lang="es-MX" sz="2000" b="1" i="1" dirty="0">
                <a:solidFill>
                  <a:srgbClr val="C00000"/>
                </a:solidFill>
                <a:effectLst>
                  <a:outerShdw blurRad="38100" dist="38100" dir="2700000" algn="tl">
                    <a:srgbClr val="000000">
                      <a:alpha val="43137"/>
                    </a:srgbClr>
                  </a:outerShdw>
                </a:effectLst>
              </a:rPr>
              <a:t>Se hace un análisis a frecuencias altas y bajas, de modo que se eliminen estas impedancias capacitivas.</a:t>
            </a:r>
            <a:endParaRPr lang="es-PA" sz="2000" b="1" i="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830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45F194-084A-457C-A256-A62269A3E1BA}"/>
              </a:ext>
            </a:extLst>
          </p:cNvPr>
          <p:cNvSpPr>
            <a:spLocks noGrp="1"/>
          </p:cNvSpPr>
          <p:nvPr>
            <p:ph type="title"/>
          </p:nvPr>
        </p:nvSpPr>
        <p:spPr>
          <a:xfrm>
            <a:off x="913774" y="339616"/>
            <a:ext cx="10364451" cy="1596177"/>
          </a:xfrm>
        </p:spPr>
        <p:txBody>
          <a:bodyPr/>
          <a:lstStyle/>
          <a:p>
            <a:r>
              <a:rPr lang="es-PA" dirty="0"/>
              <a:t>Tres bandas de frecuencia</a:t>
            </a:r>
            <a:endParaRPr lang="es-MX" dirty="0"/>
          </a:p>
        </p:txBody>
      </p:sp>
      <p:grpSp>
        <p:nvGrpSpPr>
          <p:cNvPr id="4" name="Group 3">
            <a:extLst>
              <a:ext uri="{FF2B5EF4-FFF2-40B4-BE49-F238E27FC236}">
                <a16:creationId xmlns:a16="http://schemas.microsoft.com/office/drawing/2014/main" id="{C5A3CAEA-7DF9-4327-9C35-BDCD5F33D4E6}"/>
              </a:ext>
            </a:extLst>
          </p:cNvPr>
          <p:cNvGrpSpPr>
            <a:grpSpLocks/>
          </p:cNvGrpSpPr>
          <p:nvPr/>
        </p:nvGrpSpPr>
        <p:grpSpPr bwMode="auto">
          <a:xfrm>
            <a:off x="2747963" y="3861648"/>
            <a:ext cx="7572375" cy="2357438"/>
            <a:chOff x="181" y="1275"/>
            <a:chExt cx="2421" cy="1293"/>
          </a:xfrm>
        </p:grpSpPr>
        <p:sp>
          <p:nvSpPr>
            <p:cNvPr id="5" name="Line 4">
              <a:extLst>
                <a:ext uri="{FF2B5EF4-FFF2-40B4-BE49-F238E27FC236}">
                  <a16:creationId xmlns:a16="http://schemas.microsoft.com/office/drawing/2014/main" id="{16AAC20C-4178-4CBE-8546-1783128692A4}"/>
                </a:ext>
              </a:extLst>
            </p:cNvPr>
            <p:cNvSpPr>
              <a:spLocks noChangeAspect="1" noChangeShapeType="1"/>
            </p:cNvSpPr>
            <p:nvPr/>
          </p:nvSpPr>
          <p:spPr bwMode="auto">
            <a:xfrm flipV="1">
              <a:off x="226" y="1275"/>
              <a:ext cx="0" cy="1293"/>
            </a:xfrm>
            <a:prstGeom prst="line">
              <a:avLst/>
            </a:prstGeom>
            <a:noFill/>
            <a:ln w="158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s-MX"/>
            </a:p>
          </p:txBody>
        </p:sp>
        <p:sp>
          <p:nvSpPr>
            <p:cNvPr id="6" name="Line 5">
              <a:extLst>
                <a:ext uri="{FF2B5EF4-FFF2-40B4-BE49-F238E27FC236}">
                  <a16:creationId xmlns:a16="http://schemas.microsoft.com/office/drawing/2014/main" id="{EA02E03B-01F2-492A-AC43-FEDC31C9048A}"/>
                </a:ext>
              </a:extLst>
            </p:cNvPr>
            <p:cNvSpPr>
              <a:spLocks noChangeAspect="1" noChangeShapeType="1"/>
            </p:cNvSpPr>
            <p:nvPr/>
          </p:nvSpPr>
          <p:spPr bwMode="auto">
            <a:xfrm rot="5400000" flipV="1">
              <a:off x="1392" y="1321"/>
              <a:ext cx="0" cy="2421"/>
            </a:xfrm>
            <a:prstGeom prst="line">
              <a:avLst/>
            </a:prstGeom>
            <a:noFill/>
            <a:ln w="158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s-MX"/>
            </a:p>
          </p:txBody>
        </p:sp>
      </p:grpSp>
      <p:sp>
        <p:nvSpPr>
          <p:cNvPr id="7" name="Text Box 6">
            <a:extLst>
              <a:ext uri="{FF2B5EF4-FFF2-40B4-BE49-F238E27FC236}">
                <a16:creationId xmlns:a16="http://schemas.microsoft.com/office/drawing/2014/main" id="{8D2802C9-9EA9-40EC-8D7B-CE709C44BB35}"/>
              </a:ext>
            </a:extLst>
          </p:cNvPr>
          <p:cNvSpPr txBox="1">
            <a:spLocks noChangeArrowheads="1"/>
          </p:cNvSpPr>
          <p:nvPr/>
        </p:nvSpPr>
        <p:spPr bwMode="auto">
          <a:xfrm>
            <a:off x="9677400" y="6147648"/>
            <a:ext cx="857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2000">
                <a:sym typeface="Symbol" panose="05050102010706020507" pitchFamily="18" charset="2"/>
              </a:rPr>
              <a:t>f (Hz)</a:t>
            </a:r>
          </a:p>
        </p:txBody>
      </p:sp>
      <p:sp>
        <p:nvSpPr>
          <p:cNvPr id="8" name="Text Box 7">
            <a:extLst>
              <a:ext uri="{FF2B5EF4-FFF2-40B4-BE49-F238E27FC236}">
                <a16:creationId xmlns:a16="http://schemas.microsoft.com/office/drawing/2014/main" id="{E395142C-9C9D-44A7-9FE6-DFE79C49A5AC}"/>
              </a:ext>
            </a:extLst>
          </p:cNvPr>
          <p:cNvSpPr txBox="1">
            <a:spLocks noChangeArrowheads="1"/>
          </p:cNvSpPr>
          <p:nvPr/>
        </p:nvSpPr>
        <p:spPr bwMode="auto">
          <a:xfrm>
            <a:off x="2533650" y="3433023"/>
            <a:ext cx="3071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2000">
                <a:sym typeface="Symbol" panose="05050102010706020507" pitchFamily="18" charset="2"/>
              </a:rPr>
              <a:t>20log|Av (j)|     (dB)</a:t>
            </a:r>
          </a:p>
        </p:txBody>
      </p:sp>
      <p:sp>
        <p:nvSpPr>
          <p:cNvPr id="9" name="18 Forma libre">
            <a:extLst>
              <a:ext uri="{FF2B5EF4-FFF2-40B4-BE49-F238E27FC236}">
                <a16:creationId xmlns:a16="http://schemas.microsoft.com/office/drawing/2014/main" id="{6A0A9323-E38B-4C84-9317-D49847136CB4}"/>
              </a:ext>
            </a:extLst>
          </p:cNvPr>
          <p:cNvSpPr/>
          <p:nvPr/>
        </p:nvSpPr>
        <p:spPr>
          <a:xfrm>
            <a:off x="5681663" y="4268048"/>
            <a:ext cx="3567112" cy="1879600"/>
          </a:xfrm>
          <a:custGeom>
            <a:avLst/>
            <a:gdLst>
              <a:gd name="connsiteX0" fmla="*/ 0 w 2926976"/>
              <a:gd name="connsiteY0" fmla="*/ 31376 h 1313328"/>
              <a:gd name="connsiteX1" fmla="*/ 1532964 w 2926976"/>
              <a:gd name="connsiteY1" fmla="*/ 31376 h 1313328"/>
              <a:gd name="connsiteX2" fmla="*/ 2017059 w 2926976"/>
              <a:gd name="connsiteY2" fmla="*/ 219635 h 1313328"/>
              <a:gd name="connsiteX3" fmla="*/ 2380129 w 2926976"/>
              <a:gd name="connsiteY3" fmla="*/ 636494 h 1313328"/>
              <a:gd name="connsiteX4" fmla="*/ 2837329 w 2926976"/>
              <a:gd name="connsiteY4" fmla="*/ 1201270 h 1313328"/>
              <a:gd name="connsiteX5" fmla="*/ 2918011 w 2926976"/>
              <a:gd name="connsiteY5" fmla="*/ 1308846 h 1313328"/>
              <a:gd name="connsiteX0" fmla="*/ 0 w 2814400"/>
              <a:gd name="connsiteY0" fmla="*/ 15688 h 1329016"/>
              <a:gd name="connsiteX1" fmla="*/ 1420388 w 2814400"/>
              <a:gd name="connsiteY1" fmla="*/ 47064 h 1329016"/>
              <a:gd name="connsiteX2" fmla="*/ 1904483 w 2814400"/>
              <a:gd name="connsiteY2" fmla="*/ 235323 h 1329016"/>
              <a:gd name="connsiteX3" fmla="*/ 2267553 w 2814400"/>
              <a:gd name="connsiteY3" fmla="*/ 652182 h 1329016"/>
              <a:gd name="connsiteX4" fmla="*/ 2724753 w 2814400"/>
              <a:gd name="connsiteY4" fmla="*/ 1216958 h 1329016"/>
              <a:gd name="connsiteX5" fmla="*/ 2805435 w 2814400"/>
              <a:gd name="connsiteY5" fmla="*/ 1324534 h 13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4400" h="1329016">
                <a:moveTo>
                  <a:pt x="0" y="15688"/>
                </a:moveTo>
                <a:cubicBezTo>
                  <a:pt x="598394" y="0"/>
                  <a:pt x="1102974" y="10458"/>
                  <a:pt x="1420388" y="47064"/>
                </a:cubicBezTo>
                <a:cubicBezTo>
                  <a:pt x="1737802" y="83670"/>
                  <a:pt x="1763289" y="134470"/>
                  <a:pt x="1904483" y="235323"/>
                </a:cubicBezTo>
                <a:cubicBezTo>
                  <a:pt x="2045677" y="336176"/>
                  <a:pt x="2130841" y="488576"/>
                  <a:pt x="2267553" y="652182"/>
                </a:cubicBezTo>
                <a:cubicBezTo>
                  <a:pt x="2404265" y="815788"/>
                  <a:pt x="2635106" y="1104900"/>
                  <a:pt x="2724753" y="1216958"/>
                </a:cubicBezTo>
                <a:cubicBezTo>
                  <a:pt x="2814400" y="1329016"/>
                  <a:pt x="2800953" y="1311087"/>
                  <a:pt x="2805435" y="1324534"/>
                </a:cubicBez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19 Forma libre">
            <a:extLst>
              <a:ext uri="{FF2B5EF4-FFF2-40B4-BE49-F238E27FC236}">
                <a16:creationId xmlns:a16="http://schemas.microsoft.com/office/drawing/2014/main" id="{528BE944-D3E9-4C27-973F-4C85486E5918}"/>
              </a:ext>
            </a:extLst>
          </p:cNvPr>
          <p:cNvSpPr/>
          <p:nvPr/>
        </p:nvSpPr>
        <p:spPr>
          <a:xfrm flipH="1">
            <a:off x="3248025" y="4268048"/>
            <a:ext cx="3281363" cy="1879600"/>
          </a:xfrm>
          <a:custGeom>
            <a:avLst/>
            <a:gdLst>
              <a:gd name="connsiteX0" fmla="*/ 0 w 2926976"/>
              <a:gd name="connsiteY0" fmla="*/ 31376 h 1313328"/>
              <a:gd name="connsiteX1" fmla="*/ 1532964 w 2926976"/>
              <a:gd name="connsiteY1" fmla="*/ 31376 h 1313328"/>
              <a:gd name="connsiteX2" fmla="*/ 2017059 w 2926976"/>
              <a:gd name="connsiteY2" fmla="*/ 219635 h 1313328"/>
              <a:gd name="connsiteX3" fmla="*/ 2380129 w 2926976"/>
              <a:gd name="connsiteY3" fmla="*/ 636494 h 1313328"/>
              <a:gd name="connsiteX4" fmla="*/ 2837329 w 2926976"/>
              <a:gd name="connsiteY4" fmla="*/ 1201270 h 1313328"/>
              <a:gd name="connsiteX5" fmla="*/ 2918011 w 2926976"/>
              <a:gd name="connsiteY5" fmla="*/ 1308846 h 1313328"/>
              <a:gd name="connsiteX0" fmla="*/ 0 w 2926976"/>
              <a:gd name="connsiteY0" fmla="*/ 15688 h 1329016"/>
              <a:gd name="connsiteX1" fmla="*/ 1532964 w 2926976"/>
              <a:gd name="connsiteY1" fmla="*/ 47064 h 1329016"/>
              <a:gd name="connsiteX2" fmla="*/ 2017059 w 2926976"/>
              <a:gd name="connsiteY2" fmla="*/ 235323 h 1329016"/>
              <a:gd name="connsiteX3" fmla="*/ 2380129 w 2926976"/>
              <a:gd name="connsiteY3" fmla="*/ 652182 h 1329016"/>
              <a:gd name="connsiteX4" fmla="*/ 2837329 w 2926976"/>
              <a:gd name="connsiteY4" fmla="*/ 1216958 h 1329016"/>
              <a:gd name="connsiteX5" fmla="*/ 2918011 w 2926976"/>
              <a:gd name="connsiteY5" fmla="*/ 1324534 h 13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6976" h="1329016">
                <a:moveTo>
                  <a:pt x="0" y="15688"/>
                </a:moveTo>
                <a:cubicBezTo>
                  <a:pt x="598394" y="0"/>
                  <a:pt x="1196788" y="10458"/>
                  <a:pt x="1532964" y="47064"/>
                </a:cubicBezTo>
                <a:cubicBezTo>
                  <a:pt x="1869140" y="83670"/>
                  <a:pt x="1875865" y="134470"/>
                  <a:pt x="2017059" y="235323"/>
                </a:cubicBezTo>
                <a:cubicBezTo>
                  <a:pt x="2158253" y="336176"/>
                  <a:pt x="2243417" y="488576"/>
                  <a:pt x="2380129" y="652182"/>
                </a:cubicBezTo>
                <a:cubicBezTo>
                  <a:pt x="2516841" y="815788"/>
                  <a:pt x="2747682" y="1104900"/>
                  <a:pt x="2837329" y="1216958"/>
                </a:cubicBezTo>
                <a:cubicBezTo>
                  <a:pt x="2926976" y="1329016"/>
                  <a:pt x="2913529" y="1311087"/>
                  <a:pt x="2918011" y="1324534"/>
                </a:cubicBez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1" name="22 Conector recto de flecha">
            <a:extLst>
              <a:ext uri="{FF2B5EF4-FFF2-40B4-BE49-F238E27FC236}">
                <a16:creationId xmlns:a16="http://schemas.microsoft.com/office/drawing/2014/main" id="{4CAB1170-BB46-46C0-977D-5A6C4EBCF850}"/>
              </a:ext>
            </a:extLst>
          </p:cNvPr>
          <p:cNvCxnSpPr/>
          <p:nvPr/>
        </p:nvCxnSpPr>
        <p:spPr>
          <a:xfrm>
            <a:off x="4391025" y="6361961"/>
            <a:ext cx="3643313"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 Box 7">
            <a:extLst>
              <a:ext uri="{FF2B5EF4-FFF2-40B4-BE49-F238E27FC236}">
                <a16:creationId xmlns:a16="http://schemas.microsoft.com/office/drawing/2014/main" id="{8A8CBCDE-1C34-4F87-A2A1-29FC6638848C}"/>
              </a:ext>
            </a:extLst>
          </p:cNvPr>
          <p:cNvSpPr txBox="1">
            <a:spLocks noChangeArrowheads="1"/>
          </p:cNvSpPr>
          <p:nvPr/>
        </p:nvSpPr>
        <p:spPr bwMode="auto">
          <a:xfrm>
            <a:off x="5176838" y="6361961"/>
            <a:ext cx="2143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2000">
                <a:sym typeface="Symbol" panose="05050102010706020507" pitchFamily="18" charset="2"/>
              </a:rPr>
              <a:t>Ancho de banda</a:t>
            </a:r>
          </a:p>
        </p:txBody>
      </p:sp>
      <p:cxnSp>
        <p:nvCxnSpPr>
          <p:cNvPr id="13" name="33 Conector recto">
            <a:extLst>
              <a:ext uri="{FF2B5EF4-FFF2-40B4-BE49-F238E27FC236}">
                <a16:creationId xmlns:a16="http://schemas.microsoft.com/office/drawing/2014/main" id="{9556D4B2-4FEA-4E37-8786-BDEA2FABE063}"/>
              </a:ext>
            </a:extLst>
          </p:cNvPr>
          <p:cNvCxnSpPr/>
          <p:nvPr/>
        </p:nvCxnSpPr>
        <p:spPr>
          <a:xfrm rot="5400000">
            <a:off x="3033712" y="5218961"/>
            <a:ext cx="2714625"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14" name="34 Conector recto">
            <a:extLst>
              <a:ext uri="{FF2B5EF4-FFF2-40B4-BE49-F238E27FC236}">
                <a16:creationId xmlns:a16="http://schemas.microsoft.com/office/drawing/2014/main" id="{D169C333-C410-4124-968D-6C5895238A6E}"/>
              </a:ext>
            </a:extLst>
          </p:cNvPr>
          <p:cNvCxnSpPr/>
          <p:nvPr/>
        </p:nvCxnSpPr>
        <p:spPr>
          <a:xfrm rot="16200000" flipH="1">
            <a:off x="6784182" y="5326117"/>
            <a:ext cx="2500312"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15" name="Text Box 6">
            <a:extLst>
              <a:ext uri="{FF2B5EF4-FFF2-40B4-BE49-F238E27FC236}">
                <a16:creationId xmlns:a16="http://schemas.microsoft.com/office/drawing/2014/main" id="{542244C7-7EAC-4674-B203-6DB7EED07B2A}"/>
              </a:ext>
            </a:extLst>
          </p:cNvPr>
          <p:cNvSpPr txBox="1">
            <a:spLocks noChangeArrowheads="1"/>
          </p:cNvSpPr>
          <p:nvPr/>
        </p:nvSpPr>
        <p:spPr bwMode="auto">
          <a:xfrm>
            <a:off x="3962400" y="6147648"/>
            <a:ext cx="857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2000">
                <a:sym typeface="Symbol" panose="05050102010706020507" pitchFamily="18" charset="2"/>
              </a:rPr>
              <a:t>fci</a:t>
            </a:r>
          </a:p>
        </p:txBody>
      </p:sp>
      <p:sp>
        <p:nvSpPr>
          <p:cNvPr id="16" name="Text Box 6">
            <a:extLst>
              <a:ext uri="{FF2B5EF4-FFF2-40B4-BE49-F238E27FC236}">
                <a16:creationId xmlns:a16="http://schemas.microsoft.com/office/drawing/2014/main" id="{454B7D44-762F-4C35-85C6-D7E415CC57D4}"/>
              </a:ext>
            </a:extLst>
          </p:cNvPr>
          <p:cNvSpPr txBox="1">
            <a:spLocks noChangeArrowheads="1"/>
          </p:cNvSpPr>
          <p:nvPr/>
        </p:nvSpPr>
        <p:spPr bwMode="auto">
          <a:xfrm>
            <a:off x="8034338" y="6147648"/>
            <a:ext cx="857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2000">
                <a:sym typeface="Symbol" panose="05050102010706020507" pitchFamily="18" charset="2"/>
              </a:rPr>
              <a:t>fcs</a:t>
            </a:r>
          </a:p>
        </p:txBody>
      </p:sp>
      <p:cxnSp>
        <p:nvCxnSpPr>
          <p:cNvPr id="17" name="39 Conector recto de flecha">
            <a:extLst>
              <a:ext uri="{FF2B5EF4-FFF2-40B4-BE49-F238E27FC236}">
                <a16:creationId xmlns:a16="http://schemas.microsoft.com/office/drawing/2014/main" id="{E504C875-50E1-4F6A-819A-767D10517518}"/>
              </a:ext>
            </a:extLst>
          </p:cNvPr>
          <p:cNvCxnSpPr/>
          <p:nvPr/>
        </p:nvCxnSpPr>
        <p:spPr>
          <a:xfrm rot="5400000" flipH="1" flipV="1">
            <a:off x="5391944" y="5219755"/>
            <a:ext cx="1857375" cy="158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 Box 6">
            <a:extLst>
              <a:ext uri="{FF2B5EF4-FFF2-40B4-BE49-F238E27FC236}">
                <a16:creationId xmlns:a16="http://schemas.microsoft.com/office/drawing/2014/main" id="{1F847378-4753-4283-AD9F-52FB3821469B}"/>
              </a:ext>
            </a:extLst>
          </p:cNvPr>
          <p:cNvSpPr txBox="1">
            <a:spLocks noChangeArrowheads="1"/>
          </p:cNvSpPr>
          <p:nvPr/>
        </p:nvSpPr>
        <p:spPr bwMode="auto">
          <a:xfrm>
            <a:off x="5391150" y="5004648"/>
            <a:ext cx="178593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s-ES" altLang="es-MX" sz="2000">
                <a:sym typeface="Symbol" panose="05050102010706020507" pitchFamily="18" charset="2"/>
              </a:rPr>
              <a:t>20log(Ao) dB</a:t>
            </a:r>
          </a:p>
        </p:txBody>
      </p:sp>
      <p:sp>
        <p:nvSpPr>
          <p:cNvPr id="19" name="45 CuadroTexto">
            <a:extLst>
              <a:ext uri="{FF2B5EF4-FFF2-40B4-BE49-F238E27FC236}">
                <a16:creationId xmlns:a16="http://schemas.microsoft.com/office/drawing/2014/main" id="{9D55C85B-6C8A-429A-8784-30140988A132}"/>
              </a:ext>
            </a:extLst>
          </p:cNvPr>
          <p:cNvSpPr txBox="1">
            <a:spLocks noChangeArrowheads="1"/>
          </p:cNvSpPr>
          <p:nvPr/>
        </p:nvSpPr>
        <p:spPr bwMode="auto">
          <a:xfrm>
            <a:off x="2890837" y="4715723"/>
            <a:ext cx="14980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s-MX" i="1" dirty="0" err="1"/>
              <a:t>Frecuencias</a:t>
            </a:r>
            <a:r>
              <a:rPr lang="en-US" altLang="es-MX" i="1" dirty="0"/>
              <a:t> </a:t>
            </a:r>
            <a:r>
              <a:rPr lang="en-US" altLang="es-MX" i="1" dirty="0" err="1"/>
              <a:t>Bajas</a:t>
            </a:r>
            <a:endParaRPr lang="en-US" altLang="es-MX" i="1" dirty="0"/>
          </a:p>
          <a:p>
            <a:pPr eaLnBrk="1" hangingPunct="1"/>
            <a:r>
              <a:rPr lang="en-US" altLang="es-MX" i="1" dirty="0"/>
              <a:t>Ci, Co, Ce</a:t>
            </a:r>
          </a:p>
        </p:txBody>
      </p:sp>
      <p:sp>
        <p:nvSpPr>
          <p:cNvPr id="20" name="47 CuadroTexto">
            <a:extLst>
              <a:ext uri="{FF2B5EF4-FFF2-40B4-BE49-F238E27FC236}">
                <a16:creationId xmlns:a16="http://schemas.microsoft.com/office/drawing/2014/main" id="{7F2514B4-0471-4C69-9E47-19C664790625}"/>
              </a:ext>
            </a:extLst>
          </p:cNvPr>
          <p:cNvSpPr txBox="1">
            <a:spLocks noChangeArrowheads="1"/>
          </p:cNvSpPr>
          <p:nvPr/>
        </p:nvSpPr>
        <p:spPr bwMode="auto">
          <a:xfrm>
            <a:off x="8820150" y="4718898"/>
            <a:ext cx="150018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s-MX" i="1" dirty="0" err="1"/>
              <a:t>Frecuencias</a:t>
            </a:r>
            <a:r>
              <a:rPr lang="en-US" altLang="es-MX" i="1" dirty="0"/>
              <a:t> </a:t>
            </a:r>
            <a:r>
              <a:rPr lang="en-US" altLang="es-MX" i="1" dirty="0" err="1"/>
              <a:t>Altas</a:t>
            </a:r>
            <a:endParaRPr lang="en-US" altLang="es-MX" i="1" dirty="0"/>
          </a:p>
          <a:p>
            <a:pPr eaLnBrk="1" hangingPunct="1"/>
            <a:r>
              <a:rPr lang="en-US" altLang="es-MX" i="1" dirty="0"/>
              <a:t>C</a:t>
            </a:r>
            <a:r>
              <a:rPr lang="en-US" altLang="es-MX" i="1" dirty="0">
                <a:sym typeface="Symbol" panose="05050102010706020507" pitchFamily="18" charset="2"/>
              </a:rPr>
              <a:t>, </a:t>
            </a:r>
            <a:r>
              <a:rPr lang="en-US" altLang="es-MX" i="1" dirty="0"/>
              <a:t>C</a:t>
            </a:r>
            <a:r>
              <a:rPr lang="en-US" altLang="es-MX" i="1" dirty="0">
                <a:sym typeface="Symbol" panose="05050102010706020507" pitchFamily="18" charset="2"/>
              </a:rPr>
              <a:t>µ o </a:t>
            </a:r>
            <a:r>
              <a:rPr lang="en-US" altLang="es-MX" i="1" dirty="0" err="1">
                <a:sym typeface="Symbol" panose="05050102010706020507" pitchFamily="18" charset="2"/>
              </a:rPr>
              <a:t>Cgs</a:t>
            </a:r>
            <a:r>
              <a:rPr lang="en-US" altLang="es-MX" i="1" dirty="0">
                <a:sym typeface="Symbol" panose="05050102010706020507" pitchFamily="18" charset="2"/>
              </a:rPr>
              <a:t>, </a:t>
            </a:r>
            <a:r>
              <a:rPr lang="en-US" altLang="es-MX" i="1" dirty="0" err="1">
                <a:sym typeface="Symbol" panose="05050102010706020507" pitchFamily="18" charset="2"/>
              </a:rPr>
              <a:t>Cgd</a:t>
            </a:r>
            <a:endParaRPr lang="en-US" altLang="es-MX" i="1" dirty="0"/>
          </a:p>
        </p:txBody>
      </p:sp>
      <p:sp>
        <p:nvSpPr>
          <p:cNvPr id="21" name="48 CuadroTexto">
            <a:extLst>
              <a:ext uri="{FF2B5EF4-FFF2-40B4-BE49-F238E27FC236}">
                <a16:creationId xmlns:a16="http://schemas.microsoft.com/office/drawing/2014/main" id="{718B0AF3-632C-43CF-B81C-4EA4DC04CB39}"/>
              </a:ext>
            </a:extLst>
          </p:cNvPr>
          <p:cNvSpPr txBox="1">
            <a:spLocks noChangeArrowheads="1"/>
          </p:cNvSpPr>
          <p:nvPr/>
        </p:nvSpPr>
        <p:spPr bwMode="auto">
          <a:xfrm>
            <a:off x="5033963" y="3933086"/>
            <a:ext cx="2714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s-MX" dirty="0" err="1"/>
              <a:t>Frecuencias</a:t>
            </a:r>
            <a:r>
              <a:rPr lang="en-US" altLang="es-MX" dirty="0"/>
              <a:t> Medias</a:t>
            </a:r>
          </a:p>
        </p:txBody>
      </p:sp>
      <p:sp>
        <p:nvSpPr>
          <p:cNvPr id="22" name="CuadroTexto 21">
            <a:extLst>
              <a:ext uri="{FF2B5EF4-FFF2-40B4-BE49-F238E27FC236}">
                <a16:creationId xmlns:a16="http://schemas.microsoft.com/office/drawing/2014/main" id="{5F180085-C4B2-49D7-A286-159E7E709D4A}"/>
              </a:ext>
            </a:extLst>
          </p:cNvPr>
          <p:cNvSpPr txBox="1"/>
          <p:nvPr/>
        </p:nvSpPr>
        <p:spPr>
          <a:xfrm>
            <a:off x="151611" y="2517888"/>
            <a:ext cx="4533600" cy="1200329"/>
          </a:xfrm>
          <a:prstGeom prst="rect">
            <a:avLst/>
          </a:prstGeom>
          <a:noFill/>
        </p:spPr>
        <p:txBody>
          <a:bodyPr wrap="square" rtlCol="0">
            <a:spAutoFit/>
          </a:bodyPr>
          <a:lstStyle/>
          <a:p>
            <a:r>
              <a:rPr lang="es-PA" sz="2400" dirty="0"/>
              <a:t>En el análisis en frecuencias bajas nos quedamos con </a:t>
            </a:r>
            <a:r>
              <a:rPr lang="en-US" altLang="es-MX" sz="2400" dirty="0"/>
              <a:t>Ci, Co, Ce</a:t>
            </a:r>
          </a:p>
          <a:p>
            <a:r>
              <a:rPr lang="es-PA" sz="2400" dirty="0"/>
              <a:t> </a:t>
            </a:r>
            <a:endParaRPr lang="es-MX" sz="2400" dirty="0"/>
          </a:p>
        </p:txBody>
      </p:sp>
      <p:sp>
        <p:nvSpPr>
          <p:cNvPr id="23" name="CuadroTexto 22">
            <a:extLst>
              <a:ext uri="{FF2B5EF4-FFF2-40B4-BE49-F238E27FC236}">
                <a16:creationId xmlns:a16="http://schemas.microsoft.com/office/drawing/2014/main" id="{525C2A5D-FE6E-4543-93A7-FF71D33ABB53}"/>
              </a:ext>
            </a:extLst>
          </p:cNvPr>
          <p:cNvSpPr txBox="1"/>
          <p:nvPr/>
        </p:nvSpPr>
        <p:spPr>
          <a:xfrm>
            <a:off x="6662738" y="2424116"/>
            <a:ext cx="5310187" cy="1200329"/>
          </a:xfrm>
          <a:prstGeom prst="rect">
            <a:avLst/>
          </a:prstGeom>
          <a:noFill/>
        </p:spPr>
        <p:txBody>
          <a:bodyPr wrap="square" rtlCol="0">
            <a:spAutoFit/>
          </a:bodyPr>
          <a:lstStyle/>
          <a:p>
            <a:pPr algn="r"/>
            <a:r>
              <a:rPr lang="es-PA" sz="2400" dirty="0"/>
              <a:t>En el análisis en frecuencias altas nos quedamos con </a:t>
            </a:r>
            <a:r>
              <a:rPr lang="en-US" altLang="es-MX" sz="2400" dirty="0"/>
              <a:t>C</a:t>
            </a:r>
            <a:r>
              <a:rPr lang="en-US" altLang="es-MX" sz="2400" dirty="0">
                <a:sym typeface="Symbol" panose="05050102010706020507" pitchFamily="18" charset="2"/>
              </a:rPr>
              <a:t>, </a:t>
            </a:r>
            <a:r>
              <a:rPr lang="en-US" altLang="es-MX" sz="2400" dirty="0"/>
              <a:t>C</a:t>
            </a:r>
            <a:r>
              <a:rPr lang="en-US" altLang="es-MX" sz="2400" dirty="0">
                <a:sym typeface="Symbol" panose="05050102010706020507" pitchFamily="18" charset="2"/>
              </a:rPr>
              <a:t>µ para un BJT ó </a:t>
            </a:r>
            <a:r>
              <a:rPr lang="en-US" altLang="es-MX" sz="2400" dirty="0" err="1">
                <a:sym typeface="Symbol" panose="05050102010706020507" pitchFamily="18" charset="2"/>
              </a:rPr>
              <a:t>Cgs</a:t>
            </a:r>
            <a:r>
              <a:rPr lang="en-US" altLang="es-MX" sz="2400" dirty="0">
                <a:sym typeface="Symbol" panose="05050102010706020507" pitchFamily="18" charset="2"/>
              </a:rPr>
              <a:t>, </a:t>
            </a:r>
            <a:r>
              <a:rPr lang="en-US" altLang="es-MX" sz="2400" dirty="0" err="1">
                <a:sym typeface="Symbol" panose="05050102010706020507" pitchFamily="18" charset="2"/>
              </a:rPr>
              <a:t>Cgd</a:t>
            </a:r>
            <a:r>
              <a:rPr lang="es-PA" sz="2400" dirty="0"/>
              <a:t>, para un FET</a:t>
            </a:r>
            <a:endParaRPr lang="es-MX" sz="2400" dirty="0"/>
          </a:p>
        </p:txBody>
      </p:sp>
      <p:sp>
        <p:nvSpPr>
          <p:cNvPr id="24" name="CuadroTexto 23">
            <a:extLst>
              <a:ext uri="{FF2B5EF4-FFF2-40B4-BE49-F238E27FC236}">
                <a16:creationId xmlns:a16="http://schemas.microsoft.com/office/drawing/2014/main" id="{90BE9486-FBDC-4C38-8208-D92CA3F5F439}"/>
              </a:ext>
            </a:extLst>
          </p:cNvPr>
          <p:cNvSpPr txBox="1"/>
          <p:nvPr/>
        </p:nvSpPr>
        <p:spPr>
          <a:xfrm>
            <a:off x="500579" y="4320826"/>
            <a:ext cx="2028823" cy="1015663"/>
          </a:xfrm>
          <a:prstGeom prst="rect">
            <a:avLst/>
          </a:prstGeom>
          <a:noFill/>
          <a:ln>
            <a:solidFill>
              <a:srgbClr val="0070C0"/>
            </a:solidFill>
          </a:ln>
        </p:spPr>
        <p:txBody>
          <a:bodyPr wrap="square" rtlCol="0">
            <a:spAutoFit/>
          </a:bodyPr>
          <a:lstStyle/>
          <a:p>
            <a:r>
              <a:rPr lang="es-PA" sz="2000" b="1" i="1" dirty="0">
                <a:effectLst>
                  <a:outerShdw blurRad="38100" dist="38100" dir="2700000" algn="tl">
                    <a:srgbClr val="000000">
                      <a:alpha val="43137"/>
                    </a:srgbClr>
                  </a:outerShdw>
                </a:effectLst>
              </a:rPr>
              <a:t>Los condensadores parásitos son circuitos abiertos</a:t>
            </a:r>
            <a:endParaRPr lang="es-MX" sz="2000" b="1" i="1" dirty="0">
              <a:effectLst>
                <a:outerShdw blurRad="38100" dist="38100" dir="2700000" algn="tl">
                  <a:srgbClr val="000000">
                    <a:alpha val="43137"/>
                  </a:srgbClr>
                </a:outerShdw>
              </a:effectLst>
            </a:endParaRPr>
          </a:p>
        </p:txBody>
      </p:sp>
      <p:sp>
        <p:nvSpPr>
          <p:cNvPr id="25" name="CuadroTexto 24">
            <a:extLst>
              <a:ext uri="{FF2B5EF4-FFF2-40B4-BE49-F238E27FC236}">
                <a16:creationId xmlns:a16="http://schemas.microsoft.com/office/drawing/2014/main" id="{E93DBBB4-A2D9-468C-8073-EEA0B5BA8E24}"/>
              </a:ext>
            </a:extLst>
          </p:cNvPr>
          <p:cNvSpPr txBox="1"/>
          <p:nvPr/>
        </p:nvSpPr>
        <p:spPr>
          <a:xfrm>
            <a:off x="9744076" y="3768235"/>
            <a:ext cx="2134389" cy="1015663"/>
          </a:xfrm>
          <a:prstGeom prst="rect">
            <a:avLst/>
          </a:prstGeom>
          <a:noFill/>
          <a:ln>
            <a:solidFill>
              <a:srgbClr val="0070C0"/>
            </a:solidFill>
          </a:ln>
        </p:spPr>
        <p:txBody>
          <a:bodyPr wrap="square" rtlCol="0">
            <a:spAutoFit/>
          </a:bodyPr>
          <a:lstStyle/>
          <a:p>
            <a:r>
              <a:rPr lang="es-PA" sz="2000" b="1" i="1" dirty="0">
                <a:effectLst>
                  <a:outerShdw blurRad="38100" dist="38100" dir="2700000" algn="tl">
                    <a:srgbClr val="000000">
                      <a:alpha val="43137"/>
                    </a:srgbClr>
                  </a:outerShdw>
                </a:effectLst>
              </a:rPr>
              <a:t>Los condensadores externos son cortos circuitos</a:t>
            </a:r>
            <a:endParaRPr lang="es-MX" sz="2000" b="1" i="1" dirty="0">
              <a:effectLst>
                <a:outerShdw blurRad="38100" dist="38100" dir="2700000" algn="tl">
                  <a:srgbClr val="000000">
                    <a:alpha val="43137"/>
                  </a:srgbClr>
                </a:outerShdw>
              </a:effectLst>
            </a:endParaRPr>
          </a:p>
        </p:txBody>
      </p:sp>
      <p:sp>
        <p:nvSpPr>
          <p:cNvPr id="26" name="CuadroTexto 25">
            <a:extLst>
              <a:ext uri="{FF2B5EF4-FFF2-40B4-BE49-F238E27FC236}">
                <a16:creationId xmlns:a16="http://schemas.microsoft.com/office/drawing/2014/main" id="{45D6D6D3-2F1A-46C5-A638-225A454A4D17}"/>
              </a:ext>
            </a:extLst>
          </p:cNvPr>
          <p:cNvSpPr txBox="1"/>
          <p:nvPr/>
        </p:nvSpPr>
        <p:spPr>
          <a:xfrm>
            <a:off x="500579" y="1860018"/>
            <a:ext cx="3975512" cy="461665"/>
          </a:xfrm>
          <a:prstGeom prst="rect">
            <a:avLst/>
          </a:prstGeom>
          <a:noFill/>
        </p:spPr>
        <p:txBody>
          <a:bodyPr wrap="none" rtlCol="0">
            <a:spAutoFit/>
          </a:bodyPr>
          <a:lstStyle/>
          <a:p>
            <a:r>
              <a:rPr lang="es-PA" sz="2400" b="1" u="sng" dirty="0">
                <a:effectLst>
                  <a:outerShdw blurRad="38100" dist="38100" dir="2700000" algn="tl">
                    <a:srgbClr val="000000">
                      <a:alpha val="43137"/>
                    </a:srgbClr>
                  </a:outerShdw>
                </a:effectLst>
              </a:rPr>
              <a:t>Análisis en Frecuencias Bajas</a:t>
            </a:r>
            <a:endParaRPr lang="es-MX" sz="2400" b="1" u="sng" dirty="0">
              <a:effectLst>
                <a:outerShdw blurRad="38100" dist="38100" dir="2700000" algn="tl">
                  <a:srgbClr val="000000">
                    <a:alpha val="43137"/>
                  </a:srgbClr>
                </a:outerShdw>
              </a:effectLst>
            </a:endParaRPr>
          </a:p>
        </p:txBody>
      </p:sp>
      <p:sp>
        <p:nvSpPr>
          <p:cNvPr id="27" name="CuadroTexto 26">
            <a:extLst>
              <a:ext uri="{FF2B5EF4-FFF2-40B4-BE49-F238E27FC236}">
                <a16:creationId xmlns:a16="http://schemas.microsoft.com/office/drawing/2014/main" id="{9E33B201-E5E9-4FBE-A0D8-E35C4FBCCBC3}"/>
              </a:ext>
            </a:extLst>
          </p:cNvPr>
          <p:cNvSpPr txBox="1"/>
          <p:nvPr/>
        </p:nvSpPr>
        <p:spPr>
          <a:xfrm>
            <a:off x="7409297" y="1829139"/>
            <a:ext cx="3941848" cy="461665"/>
          </a:xfrm>
          <a:prstGeom prst="rect">
            <a:avLst/>
          </a:prstGeom>
          <a:noFill/>
        </p:spPr>
        <p:txBody>
          <a:bodyPr wrap="none" rtlCol="0">
            <a:spAutoFit/>
          </a:bodyPr>
          <a:lstStyle/>
          <a:p>
            <a:r>
              <a:rPr lang="es-PA" sz="2400" b="1" u="sng" dirty="0">
                <a:effectLst>
                  <a:outerShdw blurRad="38100" dist="38100" dir="2700000" algn="tl">
                    <a:srgbClr val="000000">
                      <a:alpha val="43137"/>
                    </a:srgbClr>
                  </a:outerShdw>
                </a:effectLst>
              </a:rPr>
              <a:t>Análisis en Frecuencias Altas</a:t>
            </a:r>
            <a:endParaRPr lang="es-MX" sz="24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81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6235D-A20E-4987-9E8A-ADE84FB1D838}"/>
              </a:ext>
            </a:extLst>
          </p:cNvPr>
          <p:cNvSpPr>
            <a:spLocks noGrp="1"/>
          </p:cNvSpPr>
          <p:nvPr>
            <p:ph type="title"/>
          </p:nvPr>
        </p:nvSpPr>
        <p:spPr/>
        <p:txBody>
          <a:bodyPr/>
          <a:lstStyle/>
          <a:p>
            <a:r>
              <a:rPr lang="es-PA" dirty="0"/>
              <a:t>Análisis a Frecuencias Bajas</a:t>
            </a:r>
            <a:endParaRPr lang="es-MX" dirty="0"/>
          </a:p>
        </p:txBody>
      </p:sp>
      <p:sp>
        <p:nvSpPr>
          <p:cNvPr id="3" name="Marcador de contenido 2">
            <a:extLst>
              <a:ext uri="{FF2B5EF4-FFF2-40B4-BE49-F238E27FC236}">
                <a16:creationId xmlns:a16="http://schemas.microsoft.com/office/drawing/2014/main" id="{EC316A6C-C860-4D29-A0EE-D83BDCB5944C}"/>
              </a:ext>
            </a:extLst>
          </p:cNvPr>
          <p:cNvSpPr>
            <a:spLocks noGrp="1"/>
          </p:cNvSpPr>
          <p:nvPr>
            <p:ph sz="quarter" idx="13"/>
          </p:nvPr>
        </p:nvSpPr>
        <p:spPr>
          <a:xfrm>
            <a:off x="1088571" y="2002972"/>
            <a:ext cx="10023566" cy="4058194"/>
          </a:xfrm>
        </p:spPr>
        <p:txBody>
          <a:bodyPr/>
          <a:lstStyle/>
          <a:p>
            <a:pPr marL="0" indent="0">
              <a:buNone/>
            </a:pPr>
            <a:r>
              <a:rPr lang="es-PA" sz="2800" b="1" u="sng" dirty="0" err="1">
                <a:effectLst>
                  <a:outerShdw blurRad="38100" dist="38100" dir="2700000" algn="tl">
                    <a:srgbClr val="000000">
                      <a:alpha val="43137"/>
                    </a:srgbClr>
                  </a:outerShdw>
                </a:effectLst>
              </a:rPr>
              <a:t>INTROducción</a:t>
            </a:r>
            <a:endParaRPr lang="es-PA" sz="2800" b="1" u="sng" dirty="0">
              <a:effectLst>
                <a:outerShdw blurRad="38100" dist="38100" dir="2700000" algn="tl">
                  <a:srgbClr val="000000">
                    <a:alpha val="43137"/>
                  </a:srgbClr>
                </a:outerShdw>
              </a:effectLst>
            </a:endParaRPr>
          </a:p>
          <a:p>
            <a:pPr marL="0" indent="0">
              <a:buNone/>
            </a:pPr>
            <a:r>
              <a:rPr lang="es-PA" dirty="0"/>
              <a:t>El objetivo de este análisis es obtener la frecuencia de corte inferior del amplificador</a:t>
            </a:r>
            <a:r>
              <a:rPr lang="es-MX" dirty="0"/>
              <a:t>.  </a:t>
            </a:r>
          </a:p>
          <a:p>
            <a:pPr marL="0" indent="0">
              <a:buNone/>
            </a:pPr>
            <a:r>
              <a:rPr lang="es-MX" dirty="0"/>
              <a:t>Esto se logra </a:t>
            </a:r>
            <a:r>
              <a:rPr lang="es-MX" i="1" dirty="0">
                <a:effectLst>
                  <a:outerShdw blurRad="38100" dist="38100" dir="2700000" algn="tl">
                    <a:srgbClr val="000000">
                      <a:alpha val="43137"/>
                    </a:srgbClr>
                  </a:outerShdw>
                </a:effectLst>
              </a:rPr>
              <a:t>encontrando primero las frecuencias de los polos de frecuencias bajas </a:t>
            </a:r>
            <a:r>
              <a:rPr lang="es-MX" dirty="0"/>
              <a:t>(los que generan los condensadores externos), y luego aplicando uno de los siguientes dos métodos.</a:t>
            </a:r>
          </a:p>
          <a:p>
            <a:pPr marL="457200" indent="-457200">
              <a:buFont typeface="+mj-lt"/>
              <a:buAutoNum type="arabicPeriod"/>
            </a:pPr>
            <a:r>
              <a:rPr lang="es-MX" dirty="0"/>
              <a:t>Método de (la frecuencia de) Polo Dominante a frecuencias bajas</a:t>
            </a:r>
          </a:p>
          <a:p>
            <a:pPr marL="457200" indent="-457200">
              <a:buFont typeface="+mj-lt"/>
              <a:buAutoNum type="arabicPeriod"/>
            </a:pPr>
            <a:r>
              <a:rPr lang="es-MX" dirty="0"/>
              <a:t>Método de la suma de las frecuencias de polo</a:t>
            </a:r>
          </a:p>
          <a:p>
            <a:pPr marL="0" indent="0">
              <a:buNone/>
            </a:pPr>
            <a:endParaRPr lang="es-MX" dirty="0"/>
          </a:p>
          <a:p>
            <a:pPr marL="0" indent="0">
              <a:buNone/>
            </a:pPr>
            <a:endParaRPr lang="es-PA" b="1" dirty="0"/>
          </a:p>
        </p:txBody>
      </p:sp>
    </p:spTree>
    <p:extLst>
      <p:ext uri="{BB962C8B-B14F-4D97-AF65-F5344CB8AC3E}">
        <p14:creationId xmlns:p14="http://schemas.microsoft.com/office/powerpoint/2010/main" val="1812147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9084BD9-D011-4A12-8582-B38699A1C52B}"/>
              </a:ext>
            </a:extLst>
          </p:cNvPr>
          <p:cNvSpPr>
            <a:spLocks noGrp="1" noChangeArrowheads="1"/>
          </p:cNvSpPr>
          <p:nvPr>
            <p:ph type="title"/>
          </p:nvPr>
        </p:nvSpPr>
        <p:spPr>
          <a:xfrm>
            <a:off x="1809750" y="315912"/>
            <a:ext cx="8607425" cy="1082675"/>
          </a:xfrm>
        </p:spPr>
        <p:txBody>
          <a:bodyPr/>
          <a:lstStyle/>
          <a:p>
            <a:r>
              <a:rPr lang="es-ES_tradnl" altLang="es-MX" sz="3200" dirty="0"/>
              <a:t>Cálculo de la función de transferencia del Circuito en Frecuencias bajas</a:t>
            </a:r>
            <a:endParaRPr lang="es-ES" altLang="es-MX" sz="3200" dirty="0">
              <a:solidFill>
                <a:srgbClr val="CC3300"/>
              </a:solidFill>
            </a:endParaRPr>
          </a:p>
        </p:txBody>
      </p:sp>
      <p:sp>
        <p:nvSpPr>
          <p:cNvPr id="32772" name="Rectangle 7">
            <a:extLst>
              <a:ext uri="{FF2B5EF4-FFF2-40B4-BE49-F238E27FC236}">
                <a16:creationId xmlns:a16="http://schemas.microsoft.com/office/drawing/2014/main" id="{61D6EFE0-1EAC-4DBD-ABE8-920701D56E3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3" name="Rectangle 9">
            <a:extLst>
              <a:ext uri="{FF2B5EF4-FFF2-40B4-BE49-F238E27FC236}">
                <a16:creationId xmlns:a16="http://schemas.microsoft.com/office/drawing/2014/main" id="{A7FAD8AC-24F6-410B-A74F-D64E0C8D51E5}"/>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4" name="Rectangle 11">
            <a:extLst>
              <a:ext uri="{FF2B5EF4-FFF2-40B4-BE49-F238E27FC236}">
                <a16:creationId xmlns:a16="http://schemas.microsoft.com/office/drawing/2014/main" id="{C65CB269-16EB-4007-8A80-2BF707EC03F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5" name="Rectangle 13">
            <a:extLst>
              <a:ext uri="{FF2B5EF4-FFF2-40B4-BE49-F238E27FC236}">
                <a16:creationId xmlns:a16="http://schemas.microsoft.com/office/drawing/2014/main" id="{F8E0AF09-ACB5-459C-A7B5-179106120FE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6" name="Rectangle 15">
            <a:extLst>
              <a:ext uri="{FF2B5EF4-FFF2-40B4-BE49-F238E27FC236}">
                <a16:creationId xmlns:a16="http://schemas.microsoft.com/office/drawing/2014/main" id="{4ECD97D6-AE9A-44DD-B38C-786CA645914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7" name="Rectangle 16">
            <a:extLst>
              <a:ext uri="{FF2B5EF4-FFF2-40B4-BE49-F238E27FC236}">
                <a16:creationId xmlns:a16="http://schemas.microsoft.com/office/drawing/2014/main" id="{CC762150-77A5-4017-BC16-9362FF083293}"/>
              </a:ext>
            </a:extLst>
          </p:cNvPr>
          <p:cNvSpPr>
            <a:spLocks noChangeArrowheads="1"/>
          </p:cNvSpPr>
          <p:nvPr/>
        </p:nvSpPr>
        <p:spPr bwMode="auto">
          <a:xfrm>
            <a:off x="1524001" y="6725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2" name="CuadroTexto 1">
            <a:extLst>
              <a:ext uri="{FF2B5EF4-FFF2-40B4-BE49-F238E27FC236}">
                <a16:creationId xmlns:a16="http://schemas.microsoft.com/office/drawing/2014/main" id="{8C31BE36-895F-4712-8B29-4F21F135D773}"/>
              </a:ext>
            </a:extLst>
          </p:cNvPr>
          <p:cNvSpPr txBox="1"/>
          <p:nvPr/>
        </p:nvSpPr>
        <p:spPr>
          <a:xfrm>
            <a:off x="844732" y="1687567"/>
            <a:ext cx="10373122" cy="830997"/>
          </a:xfrm>
          <a:prstGeom prst="rect">
            <a:avLst/>
          </a:prstGeom>
          <a:noFill/>
        </p:spPr>
        <p:txBody>
          <a:bodyPr wrap="square" rtlCol="0">
            <a:spAutoFit/>
          </a:bodyPr>
          <a:lstStyle/>
          <a:p>
            <a:r>
              <a:rPr lang="es-PA" sz="2400" dirty="0"/>
              <a:t>Ejemplo:  encuentre los polos y las frecuencias de polo (de frecuencias bajas) del amplificador en fuente común que se muestra a continuación</a:t>
            </a:r>
            <a:endParaRPr lang="es-MX" sz="2400" dirty="0"/>
          </a:p>
        </p:txBody>
      </p:sp>
      <p:sp>
        <p:nvSpPr>
          <p:cNvPr id="3" name="CuadroTexto 2">
            <a:extLst>
              <a:ext uri="{FF2B5EF4-FFF2-40B4-BE49-F238E27FC236}">
                <a16:creationId xmlns:a16="http://schemas.microsoft.com/office/drawing/2014/main" id="{008F65FF-2E06-4E39-B09C-5ECCB3DC3259}"/>
              </a:ext>
            </a:extLst>
          </p:cNvPr>
          <p:cNvSpPr txBox="1"/>
          <p:nvPr/>
        </p:nvSpPr>
        <p:spPr>
          <a:xfrm>
            <a:off x="333394" y="5862250"/>
            <a:ext cx="6258994" cy="646331"/>
          </a:xfrm>
          <a:prstGeom prst="rect">
            <a:avLst/>
          </a:prstGeom>
          <a:noFill/>
        </p:spPr>
        <p:txBody>
          <a:bodyPr wrap="square" rtlCol="0">
            <a:spAutoFit/>
          </a:bodyPr>
          <a:lstStyle/>
          <a:p>
            <a:r>
              <a:rPr lang="es-PA" dirty="0"/>
              <a:t>En este análisis </a:t>
            </a:r>
            <a:r>
              <a:rPr lang="es-PA" i="1" dirty="0">
                <a:effectLst>
                  <a:outerShdw blurRad="38100" dist="38100" dir="2700000" algn="tl">
                    <a:srgbClr val="000000">
                      <a:alpha val="43137"/>
                    </a:srgbClr>
                  </a:outerShdw>
                </a:effectLst>
              </a:rPr>
              <a:t>no se incluyen los condensadores parásitos</a:t>
            </a:r>
            <a:r>
              <a:rPr lang="es-PA" dirty="0"/>
              <a:t>, ya que a frecuencias bajas estos </a:t>
            </a:r>
            <a:r>
              <a:rPr lang="es-PA" i="1" dirty="0">
                <a:effectLst>
                  <a:outerShdw blurRad="38100" dist="38100" dir="2700000" algn="tl">
                    <a:srgbClr val="000000">
                      <a:alpha val="43137"/>
                    </a:srgbClr>
                  </a:outerShdw>
                </a:effectLst>
              </a:rPr>
              <a:t>se pueden simplificar por circuitos abiertos</a:t>
            </a:r>
            <a:endParaRPr lang="es-MX" i="1" dirty="0">
              <a:effectLst>
                <a:outerShdw blurRad="38100" dist="38100" dir="2700000" algn="tl">
                  <a:srgbClr val="000000">
                    <a:alpha val="43137"/>
                  </a:srgbClr>
                </a:outerShdw>
              </a:effectLst>
            </a:endParaRPr>
          </a:p>
        </p:txBody>
      </p:sp>
      <p:pic>
        <p:nvPicPr>
          <p:cNvPr id="13" name="Imagen 12">
            <a:extLst>
              <a:ext uri="{FF2B5EF4-FFF2-40B4-BE49-F238E27FC236}">
                <a16:creationId xmlns:a16="http://schemas.microsoft.com/office/drawing/2014/main" id="{80B3EA21-64E3-4E59-AFA9-DB557FC47E90}"/>
              </a:ext>
            </a:extLst>
          </p:cNvPr>
          <p:cNvPicPr>
            <a:picLocks noChangeAspect="1"/>
          </p:cNvPicPr>
          <p:nvPr/>
        </p:nvPicPr>
        <p:blipFill>
          <a:blip r:embed="rId3"/>
          <a:stretch>
            <a:fillRect/>
          </a:stretch>
        </p:blipFill>
        <p:spPr>
          <a:xfrm>
            <a:off x="6430737" y="2419353"/>
            <a:ext cx="5472244" cy="2413904"/>
          </a:xfrm>
          <a:prstGeom prst="rect">
            <a:avLst/>
          </a:prstGeom>
        </p:spPr>
      </p:pic>
      <p:pic>
        <p:nvPicPr>
          <p:cNvPr id="4" name="Imagen 3">
            <a:extLst>
              <a:ext uri="{FF2B5EF4-FFF2-40B4-BE49-F238E27FC236}">
                <a16:creationId xmlns:a16="http://schemas.microsoft.com/office/drawing/2014/main" id="{F4C3E8FF-F3E9-47B8-9458-0A265E1D81A2}"/>
              </a:ext>
            </a:extLst>
          </p:cNvPr>
          <p:cNvPicPr>
            <a:picLocks noChangeAspect="1"/>
          </p:cNvPicPr>
          <p:nvPr/>
        </p:nvPicPr>
        <p:blipFill>
          <a:blip r:embed="rId4"/>
          <a:stretch>
            <a:fillRect/>
          </a:stretch>
        </p:blipFill>
        <p:spPr>
          <a:xfrm>
            <a:off x="333394" y="2672040"/>
            <a:ext cx="5536527" cy="2965684"/>
          </a:xfrm>
          <a:prstGeom prst="rect">
            <a:avLst/>
          </a:prstGeom>
        </p:spPr>
      </p:pic>
      <p:graphicFrame>
        <p:nvGraphicFramePr>
          <p:cNvPr id="15" name="Tabla 14">
            <a:extLst>
              <a:ext uri="{FF2B5EF4-FFF2-40B4-BE49-F238E27FC236}">
                <a16:creationId xmlns:a16="http://schemas.microsoft.com/office/drawing/2014/main" id="{B46BF56A-D963-45BA-BF6F-A7E880645C76}"/>
              </a:ext>
            </a:extLst>
          </p:cNvPr>
          <p:cNvGraphicFramePr>
            <a:graphicFrameLocks noGrp="1"/>
          </p:cNvGraphicFramePr>
          <p:nvPr>
            <p:extLst>
              <p:ext uri="{D42A27DB-BD31-4B8C-83A1-F6EECF244321}">
                <p14:modId xmlns:p14="http://schemas.microsoft.com/office/powerpoint/2010/main" val="3987285787"/>
              </p:ext>
            </p:extLst>
          </p:nvPr>
        </p:nvGraphicFramePr>
        <p:xfrm>
          <a:off x="6820081" y="4890885"/>
          <a:ext cx="4972232" cy="1967115"/>
        </p:xfrm>
        <a:graphic>
          <a:graphicData uri="http://schemas.openxmlformats.org/drawingml/2006/table">
            <a:tbl>
              <a:tblPr firstRow="1" bandRow="1">
                <a:tableStyleId>{5C22544A-7EE6-4342-B048-85BDC9FD1C3A}</a:tableStyleId>
              </a:tblPr>
              <a:tblGrid>
                <a:gridCol w="2592197">
                  <a:extLst>
                    <a:ext uri="{9D8B030D-6E8A-4147-A177-3AD203B41FA5}">
                      <a16:colId xmlns:a16="http://schemas.microsoft.com/office/drawing/2014/main" val="2471030376"/>
                    </a:ext>
                  </a:extLst>
                </a:gridCol>
                <a:gridCol w="793860">
                  <a:extLst>
                    <a:ext uri="{9D8B030D-6E8A-4147-A177-3AD203B41FA5}">
                      <a16:colId xmlns:a16="http://schemas.microsoft.com/office/drawing/2014/main" val="3272733090"/>
                    </a:ext>
                  </a:extLst>
                </a:gridCol>
                <a:gridCol w="810061">
                  <a:extLst>
                    <a:ext uri="{9D8B030D-6E8A-4147-A177-3AD203B41FA5}">
                      <a16:colId xmlns:a16="http://schemas.microsoft.com/office/drawing/2014/main" val="4011953084"/>
                    </a:ext>
                  </a:extLst>
                </a:gridCol>
                <a:gridCol w="776114">
                  <a:extLst>
                    <a:ext uri="{9D8B030D-6E8A-4147-A177-3AD203B41FA5}">
                      <a16:colId xmlns:a16="http://schemas.microsoft.com/office/drawing/2014/main" val="3880682005"/>
                    </a:ext>
                  </a:extLst>
                </a:gridCol>
              </a:tblGrid>
              <a:tr h="458169">
                <a:tc>
                  <a:txBody>
                    <a:bodyPr/>
                    <a:lstStyle/>
                    <a:p>
                      <a:r>
                        <a:rPr lang="es-PA" sz="1800" dirty="0">
                          <a:solidFill>
                            <a:srgbClr val="FF0000"/>
                          </a:solidFill>
                          <a:effectLst>
                            <a:outerShdw blurRad="38100" dist="38100" dir="2700000" algn="tl">
                              <a:srgbClr val="000000">
                                <a:alpha val="43137"/>
                              </a:srgbClr>
                            </a:outerShdw>
                          </a:effectLst>
                        </a:rPr>
                        <a:t>↓</a:t>
                      </a:r>
                      <a:r>
                        <a:rPr lang="es-PA" sz="1800" dirty="0">
                          <a:solidFill>
                            <a:srgbClr val="FF0000"/>
                          </a:solidFill>
                        </a:rPr>
                        <a:t>Cond. \</a:t>
                      </a:r>
                      <a:r>
                        <a:rPr lang="es-PA" sz="1800" dirty="0" err="1">
                          <a:solidFill>
                            <a:srgbClr val="FF0000"/>
                          </a:solidFill>
                        </a:rPr>
                        <a:t>Frec</a:t>
                      </a:r>
                      <a:r>
                        <a:rPr lang="es-PA" sz="1800" dirty="0">
                          <a:solidFill>
                            <a:srgbClr val="FF0000"/>
                          </a:solidFill>
                        </a:rPr>
                        <a:t>.</a:t>
                      </a:r>
                      <a:r>
                        <a:rPr lang="es-PA" sz="1800" dirty="0">
                          <a:solidFill>
                            <a:srgbClr val="FF0000"/>
                          </a:solidFill>
                          <a:effectLst>
                            <a:outerShdw blurRad="38100" dist="38100" dir="2700000" algn="tl">
                              <a:srgbClr val="000000">
                                <a:alpha val="43137"/>
                              </a:srgbClr>
                            </a:outerShdw>
                          </a:effectLst>
                        </a:rPr>
                        <a:t>→</a:t>
                      </a:r>
                      <a:endParaRPr lang="es-MX" sz="1800" dirty="0">
                        <a:solidFill>
                          <a:srgbClr val="FF0000"/>
                        </a:solidFill>
                        <a:effectLst>
                          <a:outerShdw blurRad="38100" dist="38100" dir="2700000" algn="tl">
                            <a:srgbClr val="000000">
                              <a:alpha val="43137"/>
                            </a:srgbClr>
                          </a:outerShdw>
                        </a:effectLst>
                      </a:endParaRPr>
                    </a:p>
                  </a:txBody>
                  <a:tcPr marL="0" marR="0" marT="0" marB="0" anchor="ctr"/>
                </a:tc>
                <a:tc>
                  <a:txBody>
                    <a:bodyPr/>
                    <a:lstStyle/>
                    <a:p>
                      <a:pPr algn="ctr"/>
                      <a:r>
                        <a:rPr lang="es-PA" sz="1800" dirty="0">
                          <a:solidFill>
                            <a:srgbClr val="FF0000"/>
                          </a:solidFill>
                        </a:rPr>
                        <a:t>Baja</a:t>
                      </a:r>
                      <a:endParaRPr lang="es-MX" sz="1800" dirty="0">
                        <a:solidFill>
                          <a:srgbClr val="FF0000"/>
                        </a:solidFill>
                      </a:endParaRPr>
                    </a:p>
                  </a:txBody>
                  <a:tcPr/>
                </a:tc>
                <a:tc>
                  <a:txBody>
                    <a:bodyPr/>
                    <a:lstStyle/>
                    <a:p>
                      <a:pPr algn="ctr"/>
                      <a:r>
                        <a:rPr lang="es-PA" sz="1800"/>
                        <a:t>Media</a:t>
                      </a:r>
                      <a:endParaRPr lang="es-MX" sz="1800" dirty="0"/>
                    </a:p>
                  </a:txBody>
                  <a:tcPr/>
                </a:tc>
                <a:tc>
                  <a:txBody>
                    <a:bodyPr/>
                    <a:lstStyle/>
                    <a:p>
                      <a:pPr algn="ctr"/>
                      <a:r>
                        <a:rPr lang="es-PA" sz="1800" dirty="0">
                          <a:solidFill>
                            <a:schemeClr val="bg1"/>
                          </a:solidFill>
                        </a:rPr>
                        <a:t>Alta</a:t>
                      </a:r>
                      <a:endParaRPr lang="es-MX" sz="1800" dirty="0">
                        <a:solidFill>
                          <a:schemeClr val="bg1"/>
                        </a:solidFill>
                      </a:endParaRPr>
                    </a:p>
                  </a:txBody>
                  <a:tcPr/>
                </a:tc>
                <a:extLst>
                  <a:ext uri="{0D108BD9-81ED-4DB2-BD59-A6C34878D82A}">
                    <a16:rowId xmlns:a16="http://schemas.microsoft.com/office/drawing/2014/main" val="2367390934"/>
                  </a:ext>
                </a:extLst>
              </a:tr>
              <a:tr h="503106">
                <a:tc>
                  <a:txBody>
                    <a:bodyPr/>
                    <a:lstStyle/>
                    <a:p>
                      <a:r>
                        <a:rPr lang="es-PA" sz="1800" dirty="0">
                          <a:solidFill>
                            <a:srgbClr val="FF0000"/>
                          </a:solidFill>
                        </a:rPr>
                        <a:t>Chico (C. Parásitos)</a:t>
                      </a:r>
                    </a:p>
                  </a:txBody>
                  <a:tcPr/>
                </a:tc>
                <a:tc>
                  <a:txBody>
                    <a:bodyPr/>
                    <a:lstStyle/>
                    <a:p>
                      <a:pPr algn="ctr"/>
                      <a:r>
                        <a:rPr lang="es-MX" sz="1800" dirty="0">
                          <a:solidFill>
                            <a:srgbClr val="FF0000"/>
                          </a:solidFill>
                          <a:sym typeface="Symbol" panose="05050102010706020507" pitchFamily="18" charset="2"/>
                        </a:rPr>
                        <a:t></a:t>
                      </a:r>
                      <a:endParaRPr lang="es-MX" sz="1800" dirty="0">
                        <a:solidFill>
                          <a:srgbClr val="FF0000"/>
                        </a:solidFill>
                      </a:endParaRPr>
                    </a:p>
                  </a:txBody>
                  <a:tcPr/>
                </a:tc>
                <a:tc>
                  <a:txBody>
                    <a:bodyPr/>
                    <a:lstStyle/>
                    <a:p>
                      <a:pPr algn="ctr"/>
                      <a:r>
                        <a:rPr lang="es-MX" sz="1800" dirty="0">
                          <a:sym typeface="Symbol" panose="05050102010706020507" pitchFamily="18" charset="2"/>
                        </a:rPr>
                        <a:t></a:t>
                      </a:r>
                      <a:endParaRPr lang="es-MX" sz="1800" dirty="0"/>
                    </a:p>
                  </a:txBody>
                  <a:tcPr/>
                </a:tc>
                <a:tc>
                  <a:txBody>
                    <a:bodyPr/>
                    <a:lstStyle/>
                    <a:p>
                      <a:pPr algn="ctr"/>
                      <a:r>
                        <a:rPr lang="es-PA" sz="1800" dirty="0">
                          <a:solidFill>
                            <a:schemeClr val="tx1"/>
                          </a:solidFill>
                        </a:rPr>
                        <a:t>1/</a:t>
                      </a:r>
                      <a:r>
                        <a:rPr lang="es-PA" sz="1800" dirty="0" err="1">
                          <a:solidFill>
                            <a:schemeClr val="tx1"/>
                          </a:solidFill>
                        </a:rPr>
                        <a:t>j</a:t>
                      </a:r>
                      <a:r>
                        <a:rPr lang="es-PA" sz="1800" dirty="0" err="1">
                          <a:solidFill>
                            <a:schemeClr val="tx1"/>
                          </a:solidFill>
                          <a:sym typeface="Symbol" panose="05050102010706020507" pitchFamily="18" charset="2"/>
                        </a:rPr>
                        <a:t>C</a:t>
                      </a:r>
                      <a:endParaRPr lang="es-MX" sz="1800" dirty="0">
                        <a:solidFill>
                          <a:schemeClr val="tx1"/>
                        </a:solidFill>
                      </a:endParaRPr>
                    </a:p>
                  </a:txBody>
                  <a:tcPr/>
                </a:tc>
                <a:extLst>
                  <a:ext uri="{0D108BD9-81ED-4DB2-BD59-A6C34878D82A}">
                    <a16:rowId xmlns:a16="http://schemas.microsoft.com/office/drawing/2014/main" val="791367336"/>
                  </a:ext>
                </a:extLst>
              </a:tr>
              <a:tr h="276872">
                <a:tc>
                  <a:txBody>
                    <a:bodyPr/>
                    <a:lstStyle/>
                    <a:p>
                      <a:r>
                        <a:rPr lang="es-PA" sz="1800" dirty="0"/>
                        <a:t>---------------------------</a:t>
                      </a:r>
                      <a:endParaRPr lang="es-MX" sz="1800" dirty="0"/>
                    </a:p>
                  </a:txBody>
                  <a:tcPr/>
                </a:tc>
                <a:tc>
                  <a:txBody>
                    <a:bodyPr/>
                    <a:lstStyle/>
                    <a:p>
                      <a:pPr algn="ctr"/>
                      <a:r>
                        <a:rPr lang="es-PA" sz="1800" dirty="0">
                          <a:solidFill>
                            <a:srgbClr val="FF0000"/>
                          </a:solidFill>
                        </a:rPr>
                        <a:t>-----</a:t>
                      </a:r>
                      <a:endParaRPr lang="es-MX" sz="1800" dirty="0">
                        <a:solidFill>
                          <a:srgbClr val="FF0000"/>
                        </a:solidFill>
                      </a:endParaRPr>
                    </a:p>
                  </a:txBody>
                  <a:tcPr/>
                </a:tc>
                <a:tc>
                  <a:txBody>
                    <a:bodyPr/>
                    <a:lstStyle/>
                    <a:p>
                      <a:pPr algn="ctr"/>
                      <a:r>
                        <a:rPr lang="es-PA" sz="1800" dirty="0"/>
                        <a:t>-----</a:t>
                      </a:r>
                      <a:endParaRPr lang="es-MX" sz="1800" dirty="0"/>
                    </a:p>
                  </a:txBody>
                  <a:tcPr/>
                </a:tc>
                <a:tc>
                  <a:txBody>
                    <a:bodyPr/>
                    <a:lstStyle/>
                    <a:p>
                      <a:pPr algn="ctr"/>
                      <a:r>
                        <a:rPr lang="es-PA" sz="1800" dirty="0">
                          <a:solidFill>
                            <a:schemeClr val="tx1"/>
                          </a:solidFill>
                        </a:rPr>
                        <a:t>-----</a:t>
                      </a:r>
                      <a:endParaRPr lang="es-MX" sz="1800" dirty="0">
                        <a:solidFill>
                          <a:schemeClr val="tx1"/>
                        </a:solidFill>
                      </a:endParaRPr>
                    </a:p>
                  </a:txBody>
                  <a:tcPr/>
                </a:tc>
                <a:extLst>
                  <a:ext uri="{0D108BD9-81ED-4DB2-BD59-A6C34878D82A}">
                    <a16:rowId xmlns:a16="http://schemas.microsoft.com/office/drawing/2014/main" val="4075376382"/>
                  </a:ext>
                </a:extLst>
              </a:tr>
              <a:tr h="0">
                <a:tc>
                  <a:txBody>
                    <a:bodyPr/>
                    <a:lstStyle/>
                    <a:p>
                      <a:r>
                        <a:rPr lang="es-PA" sz="1800" dirty="0">
                          <a:solidFill>
                            <a:srgbClr val="FF0000"/>
                          </a:solidFill>
                        </a:rPr>
                        <a:t>Grande (C. Externos)</a:t>
                      </a:r>
                      <a:endParaRPr lang="es-MX" sz="180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A" sz="1800" dirty="0">
                          <a:solidFill>
                            <a:srgbClr val="FF0000"/>
                          </a:solidFill>
                        </a:rPr>
                        <a:t>1/</a:t>
                      </a:r>
                      <a:r>
                        <a:rPr lang="es-PA" sz="1800" dirty="0" err="1">
                          <a:solidFill>
                            <a:srgbClr val="FF0000"/>
                          </a:solidFill>
                        </a:rPr>
                        <a:t>j</a:t>
                      </a:r>
                      <a:r>
                        <a:rPr lang="es-PA" sz="1800" dirty="0" err="1">
                          <a:solidFill>
                            <a:srgbClr val="FF0000"/>
                          </a:solidFill>
                          <a:sym typeface="Symbol" panose="05050102010706020507" pitchFamily="18" charset="2"/>
                        </a:rPr>
                        <a:t>C</a:t>
                      </a:r>
                      <a:endParaRPr lang="es-MX" sz="1800" dirty="0">
                        <a:solidFill>
                          <a:srgbClr val="FF0000"/>
                        </a:solidFill>
                      </a:endParaRPr>
                    </a:p>
                    <a:p>
                      <a:pPr algn="ctr"/>
                      <a:endParaRPr lang="es-MX" sz="1800" dirty="0">
                        <a:solidFill>
                          <a:srgbClr val="FF0000"/>
                        </a:solidFill>
                      </a:endParaRPr>
                    </a:p>
                  </a:txBody>
                  <a:tcPr/>
                </a:tc>
                <a:tc>
                  <a:txBody>
                    <a:bodyPr/>
                    <a:lstStyle/>
                    <a:p>
                      <a:pPr algn="ctr"/>
                      <a:r>
                        <a:rPr lang="es-PA" sz="1800" dirty="0"/>
                        <a:t>0</a:t>
                      </a:r>
                      <a:endParaRPr lang="es-MX" sz="1800" dirty="0"/>
                    </a:p>
                  </a:txBody>
                  <a:tcPr/>
                </a:tc>
                <a:tc>
                  <a:txBody>
                    <a:bodyPr/>
                    <a:lstStyle/>
                    <a:p>
                      <a:pPr algn="ctr"/>
                      <a:r>
                        <a:rPr lang="es-PA" sz="1800" dirty="0">
                          <a:solidFill>
                            <a:schemeClr val="tx1"/>
                          </a:solidFill>
                        </a:rPr>
                        <a:t>0</a:t>
                      </a:r>
                      <a:endParaRPr lang="es-MX" sz="1800" dirty="0">
                        <a:solidFill>
                          <a:schemeClr val="tx1"/>
                        </a:solidFill>
                      </a:endParaRPr>
                    </a:p>
                  </a:txBody>
                  <a:tcPr/>
                </a:tc>
                <a:extLst>
                  <a:ext uri="{0D108BD9-81ED-4DB2-BD59-A6C34878D82A}">
                    <a16:rowId xmlns:a16="http://schemas.microsoft.com/office/drawing/2014/main" val="543390470"/>
                  </a:ext>
                </a:extLst>
              </a:tr>
            </a:tbl>
          </a:graphicData>
        </a:graphic>
      </p:graphicFrame>
    </p:spTree>
    <p:extLst>
      <p:ext uri="{BB962C8B-B14F-4D97-AF65-F5344CB8AC3E}">
        <p14:creationId xmlns:p14="http://schemas.microsoft.com/office/powerpoint/2010/main" val="4168925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33E0176-E8E6-4115-88D7-659916716184}"/>
                  </a:ext>
                </a:extLst>
              </p:cNvPr>
              <p:cNvSpPr>
                <a:spLocks noGrp="1"/>
              </p:cNvSpPr>
              <p:nvPr>
                <p:ph sz="quarter" idx="13"/>
              </p:nvPr>
            </p:nvSpPr>
            <p:spPr>
              <a:xfrm>
                <a:off x="617684" y="1556017"/>
                <a:ext cx="10363826" cy="3424107"/>
              </a:xfrm>
            </p:spPr>
            <p:txBody>
              <a:bodyPr/>
              <a:lstStyle/>
              <a:p>
                <a:pPr marL="0" indent="0">
                  <a:buNone/>
                </a:pPr>
                <a:r>
                  <a:rPr lang="es-PA" dirty="0"/>
                  <a:t>Para esto se calculan tres relaciones:</a:t>
                </a:r>
              </a:p>
              <a:p>
                <a:pPr marL="0" indent="0">
                  <a:buNone/>
                </a:pPr>
                <a14:m>
                  <m:oMathPara xmlns:m="http://schemas.openxmlformats.org/officeDocument/2006/math">
                    <m:oMathParaPr>
                      <m:jc m:val="left"/>
                    </m:oMathParaPr>
                    <m:oMath xmlns:m="http://schemas.openxmlformats.org/officeDocument/2006/math">
                      <m:f>
                        <m:fPr>
                          <m:ctrlPr>
                            <a:rPr lang="es-MX" i="1" smtClean="0">
                              <a:latin typeface="Cambria Math" panose="02040503050406030204" pitchFamily="18" charset="0"/>
                            </a:rPr>
                          </m:ctrlPr>
                        </m:fPr>
                        <m:num>
                          <m:sSub>
                            <m:sSubPr>
                              <m:ctrlPr>
                                <a:rPr lang="es-MX" i="1" smtClean="0">
                                  <a:latin typeface="Cambria Math" panose="02040503050406030204" pitchFamily="18" charset="0"/>
                                </a:rPr>
                              </m:ctrlPr>
                            </m:sSubPr>
                            <m:e>
                              <m:r>
                                <a:rPr lang="es-PA" b="0" i="1" smtClean="0">
                                  <a:latin typeface="Cambria Math" panose="02040503050406030204" pitchFamily="18" charset="0"/>
                                </a:rPr>
                                <m:t>𝑉</m:t>
                              </m:r>
                            </m:e>
                            <m:sub>
                              <m:r>
                                <a:rPr lang="es-PA" b="0" i="1" smtClean="0">
                                  <a:latin typeface="Cambria Math" panose="02040503050406030204" pitchFamily="18" charset="0"/>
                                </a:rPr>
                                <m:t>𝑠𝑎𝑙</m:t>
                              </m:r>
                            </m:sub>
                          </m:sSub>
                          <m:d>
                            <m:dPr>
                              <m:ctrlPr>
                                <a:rPr lang="es-MX" i="1" smtClean="0">
                                  <a:latin typeface="Cambria Math" panose="02040503050406030204" pitchFamily="18" charset="0"/>
                                </a:rPr>
                              </m:ctrlPr>
                            </m:dPr>
                            <m:e>
                              <m:r>
                                <a:rPr lang="es-PA" b="0" i="1" smtClean="0">
                                  <a:latin typeface="Cambria Math" panose="02040503050406030204" pitchFamily="18" charset="0"/>
                                </a:rPr>
                                <m:t>𝑠</m:t>
                              </m:r>
                            </m:e>
                          </m:d>
                        </m:num>
                        <m:den>
                          <m:sSub>
                            <m:sSubPr>
                              <m:ctrlPr>
                                <a:rPr lang="es-MX" i="1">
                                  <a:latin typeface="Cambria Math" panose="02040503050406030204" pitchFamily="18" charset="0"/>
                                </a:rPr>
                              </m:ctrlPr>
                            </m:sSubPr>
                            <m:e>
                              <m:r>
                                <a:rPr lang="es-PA" i="1">
                                  <a:latin typeface="Cambria Math" panose="02040503050406030204" pitchFamily="18" charset="0"/>
                                </a:rPr>
                                <m:t>𝑉</m:t>
                              </m:r>
                            </m:e>
                            <m:sub>
                              <m:r>
                                <a:rPr lang="es-PA" i="1">
                                  <a:latin typeface="Cambria Math" panose="02040503050406030204" pitchFamily="18" charset="0"/>
                                </a:rPr>
                                <m:t>𝑠</m:t>
                              </m:r>
                              <m:r>
                                <a:rPr lang="es-PA" b="0" i="1" cap="none" smtClean="0">
                                  <a:latin typeface="Cambria Math" panose="02040503050406030204" pitchFamily="18" charset="0"/>
                                </a:rPr>
                                <m:t>ñ</m:t>
                              </m:r>
                            </m:sub>
                          </m:sSub>
                          <m:d>
                            <m:dPr>
                              <m:ctrlPr>
                                <a:rPr lang="es-MX" i="1">
                                  <a:latin typeface="Cambria Math" panose="02040503050406030204" pitchFamily="18" charset="0"/>
                                </a:rPr>
                              </m:ctrlPr>
                            </m:dPr>
                            <m:e>
                              <m:r>
                                <a:rPr lang="es-PA" i="1">
                                  <a:latin typeface="Cambria Math" panose="02040503050406030204" pitchFamily="18" charset="0"/>
                                </a:rPr>
                                <m:t>𝑠</m:t>
                              </m:r>
                            </m:e>
                          </m:d>
                        </m:den>
                      </m:f>
                      <m:r>
                        <a:rPr lang="es-PA" b="0" i="1" smtClean="0">
                          <a:latin typeface="Cambria Math" panose="02040503050406030204" pitchFamily="18" charset="0"/>
                        </a:rPr>
                        <m:t>=</m:t>
                      </m:r>
                      <m:f>
                        <m:fPr>
                          <m:ctrlPr>
                            <a:rPr lang="es-PA" b="0" i="1" smtClean="0">
                              <a:latin typeface="Cambria Math" panose="02040503050406030204" pitchFamily="18" charset="0"/>
                            </a:rPr>
                          </m:ctrlPr>
                        </m:fPr>
                        <m:num>
                          <m:sSub>
                            <m:sSubPr>
                              <m:ctrlPr>
                                <a:rPr lang="es-MX" i="1">
                                  <a:latin typeface="Cambria Math" panose="02040503050406030204" pitchFamily="18" charset="0"/>
                                </a:rPr>
                              </m:ctrlPr>
                            </m:sSubPr>
                            <m:e>
                              <m:r>
                                <a:rPr lang="es-PA" i="1">
                                  <a:latin typeface="Cambria Math" panose="02040503050406030204" pitchFamily="18" charset="0"/>
                                </a:rPr>
                                <m:t>𝑉</m:t>
                              </m:r>
                            </m:e>
                            <m:sub>
                              <m:r>
                                <a:rPr lang="es-PA" b="0" i="1" smtClean="0">
                                  <a:latin typeface="Cambria Math" panose="02040503050406030204" pitchFamily="18" charset="0"/>
                                </a:rPr>
                                <m:t>𝑔</m:t>
                              </m:r>
                            </m:sub>
                          </m:sSub>
                          <m:d>
                            <m:dPr>
                              <m:ctrlPr>
                                <a:rPr lang="es-MX" i="1">
                                  <a:latin typeface="Cambria Math" panose="02040503050406030204" pitchFamily="18" charset="0"/>
                                </a:rPr>
                              </m:ctrlPr>
                            </m:dPr>
                            <m:e>
                              <m:r>
                                <a:rPr lang="es-PA" i="1">
                                  <a:latin typeface="Cambria Math" panose="02040503050406030204" pitchFamily="18" charset="0"/>
                                </a:rPr>
                                <m:t>𝑠</m:t>
                              </m:r>
                            </m:e>
                          </m:d>
                        </m:num>
                        <m:den>
                          <m:sSub>
                            <m:sSubPr>
                              <m:ctrlPr>
                                <a:rPr lang="es-MX" i="1">
                                  <a:latin typeface="Cambria Math" panose="02040503050406030204" pitchFamily="18" charset="0"/>
                                </a:rPr>
                              </m:ctrlPr>
                            </m:sSubPr>
                            <m:e>
                              <m:r>
                                <a:rPr lang="es-PA" i="1">
                                  <a:latin typeface="Cambria Math" panose="02040503050406030204" pitchFamily="18" charset="0"/>
                                </a:rPr>
                                <m:t>𝑉</m:t>
                              </m:r>
                            </m:e>
                            <m:sub>
                              <m:r>
                                <a:rPr lang="es-PA" i="1">
                                  <a:latin typeface="Cambria Math" panose="02040503050406030204" pitchFamily="18" charset="0"/>
                                </a:rPr>
                                <m:t>𝑠</m:t>
                              </m:r>
                              <m:r>
                                <a:rPr lang="es-PA" i="1" cap="none">
                                  <a:latin typeface="Cambria Math" panose="02040503050406030204" pitchFamily="18" charset="0"/>
                                </a:rPr>
                                <m:t>ñ</m:t>
                              </m:r>
                            </m:sub>
                          </m:sSub>
                          <m:d>
                            <m:dPr>
                              <m:ctrlPr>
                                <a:rPr lang="es-MX" i="1">
                                  <a:latin typeface="Cambria Math" panose="02040503050406030204" pitchFamily="18" charset="0"/>
                                </a:rPr>
                              </m:ctrlPr>
                            </m:dPr>
                            <m:e>
                              <m:r>
                                <a:rPr lang="es-PA" i="1">
                                  <a:latin typeface="Cambria Math" panose="02040503050406030204" pitchFamily="18" charset="0"/>
                                </a:rPr>
                                <m:t>𝑠</m:t>
                              </m:r>
                            </m:e>
                          </m:d>
                        </m:den>
                      </m:f>
                      <m:f>
                        <m:fPr>
                          <m:ctrlPr>
                            <a:rPr lang="es-PA" b="0" i="1" smtClean="0">
                              <a:latin typeface="Cambria Math" panose="02040503050406030204" pitchFamily="18" charset="0"/>
                            </a:rPr>
                          </m:ctrlPr>
                        </m:fPr>
                        <m:num>
                          <m:sSub>
                            <m:sSubPr>
                              <m:ctrlPr>
                                <a:rPr lang="es-MX" i="1">
                                  <a:latin typeface="Cambria Math" panose="02040503050406030204" pitchFamily="18" charset="0"/>
                                </a:rPr>
                              </m:ctrlPr>
                            </m:sSubPr>
                            <m:e>
                              <m:r>
                                <a:rPr lang="es-PA" i="1">
                                  <a:latin typeface="Cambria Math" panose="02040503050406030204" pitchFamily="18" charset="0"/>
                                </a:rPr>
                                <m:t>𝑉</m:t>
                              </m:r>
                            </m:e>
                            <m:sub>
                              <m:r>
                                <a:rPr lang="es-PA" b="0" i="1" smtClean="0">
                                  <a:latin typeface="Cambria Math" panose="02040503050406030204" pitchFamily="18" charset="0"/>
                                </a:rPr>
                                <m:t>𝑔𝑠</m:t>
                              </m:r>
                            </m:sub>
                          </m:sSub>
                          <m:d>
                            <m:dPr>
                              <m:ctrlPr>
                                <a:rPr lang="es-MX" i="1">
                                  <a:latin typeface="Cambria Math" panose="02040503050406030204" pitchFamily="18" charset="0"/>
                                </a:rPr>
                              </m:ctrlPr>
                            </m:dPr>
                            <m:e>
                              <m:r>
                                <a:rPr lang="es-PA" i="1">
                                  <a:latin typeface="Cambria Math" panose="02040503050406030204" pitchFamily="18" charset="0"/>
                                </a:rPr>
                                <m:t>𝑠</m:t>
                              </m:r>
                            </m:e>
                          </m:d>
                        </m:num>
                        <m:den>
                          <m:sSub>
                            <m:sSubPr>
                              <m:ctrlPr>
                                <a:rPr lang="es-MX" i="1">
                                  <a:latin typeface="Cambria Math" panose="02040503050406030204" pitchFamily="18" charset="0"/>
                                </a:rPr>
                              </m:ctrlPr>
                            </m:sSubPr>
                            <m:e>
                              <m:r>
                                <a:rPr lang="es-PA" i="1">
                                  <a:latin typeface="Cambria Math" panose="02040503050406030204" pitchFamily="18" charset="0"/>
                                </a:rPr>
                                <m:t>𝑉</m:t>
                              </m:r>
                            </m:e>
                            <m:sub>
                              <m:r>
                                <a:rPr lang="es-PA" i="1">
                                  <a:latin typeface="Cambria Math" panose="02040503050406030204" pitchFamily="18" charset="0"/>
                                </a:rPr>
                                <m:t>𝑔</m:t>
                              </m:r>
                            </m:sub>
                          </m:sSub>
                          <m:d>
                            <m:dPr>
                              <m:ctrlPr>
                                <a:rPr lang="es-MX" i="1">
                                  <a:latin typeface="Cambria Math" panose="02040503050406030204" pitchFamily="18" charset="0"/>
                                </a:rPr>
                              </m:ctrlPr>
                            </m:dPr>
                            <m:e>
                              <m:r>
                                <a:rPr lang="es-PA" i="1">
                                  <a:latin typeface="Cambria Math" panose="02040503050406030204" pitchFamily="18" charset="0"/>
                                </a:rPr>
                                <m:t>𝑠</m:t>
                              </m:r>
                            </m:e>
                          </m:d>
                        </m:den>
                      </m:f>
                      <m:f>
                        <m:fPr>
                          <m:ctrlPr>
                            <a:rPr lang="es-PA" b="0" i="1" smtClean="0">
                              <a:latin typeface="Cambria Math" panose="02040503050406030204" pitchFamily="18" charset="0"/>
                            </a:rPr>
                          </m:ctrlPr>
                        </m:fPr>
                        <m:num>
                          <m:sSub>
                            <m:sSubPr>
                              <m:ctrlPr>
                                <a:rPr lang="es-MX" i="1">
                                  <a:latin typeface="Cambria Math" panose="02040503050406030204" pitchFamily="18" charset="0"/>
                                </a:rPr>
                              </m:ctrlPr>
                            </m:sSubPr>
                            <m:e>
                              <m:r>
                                <a:rPr lang="es-PA" i="1">
                                  <a:latin typeface="Cambria Math" panose="02040503050406030204" pitchFamily="18" charset="0"/>
                                </a:rPr>
                                <m:t>𝑉</m:t>
                              </m:r>
                            </m:e>
                            <m:sub>
                              <m:r>
                                <a:rPr lang="es-PA" i="1">
                                  <a:latin typeface="Cambria Math" panose="02040503050406030204" pitchFamily="18" charset="0"/>
                                </a:rPr>
                                <m:t>𝑠𝑎𝑙</m:t>
                              </m:r>
                            </m:sub>
                          </m:sSub>
                          <m:d>
                            <m:dPr>
                              <m:ctrlPr>
                                <a:rPr lang="es-MX" i="1">
                                  <a:latin typeface="Cambria Math" panose="02040503050406030204" pitchFamily="18" charset="0"/>
                                </a:rPr>
                              </m:ctrlPr>
                            </m:dPr>
                            <m:e>
                              <m:r>
                                <a:rPr lang="es-PA" i="1">
                                  <a:latin typeface="Cambria Math" panose="02040503050406030204" pitchFamily="18" charset="0"/>
                                </a:rPr>
                                <m:t>𝑠</m:t>
                              </m:r>
                            </m:e>
                          </m:d>
                        </m:num>
                        <m:den>
                          <m:sSub>
                            <m:sSubPr>
                              <m:ctrlPr>
                                <a:rPr lang="es-MX" i="1">
                                  <a:latin typeface="Cambria Math" panose="02040503050406030204" pitchFamily="18" charset="0"/>
                                </a:rPr>
                              </m:ctrlPr>
                            </m:sSubPr>
                            <m:e>
                              <m:r>
                                <a:rPr lang="es-PA" i="1">
                                  <a:latin typeface="Cambria Math" panose="02040503050406030204" pitchFamily="18" charset="0"/>
                                </a:rPr>
                                <m:t>𝑉</m:t>
                              </m:r>
                            </m:e>
                            <m:sub>
                              <m:r>
                                <a:rPr lang="es-PA" i="1">
                                  <a:latin typeface="Cambria Math" panose="02040503050406030204" pitchFamily="18" charset="0"/>
                                </a:rPr>
                                <m:t>𝑔𝑠</m:t>
                              </m:r>
                            </m:sub>
                          </m:sSub>
                          <m:d>
                            <m:dPr>
                              <m:ctrlPr>
                                <a:rPr lang="es-MX" i="1">
                                  <a:latin typeface="Cambria Math" panose="02040503050406030204" pitchFamily="18" charset="0"/>
                                </a:rPr>
                              </m:ctrlPr>
                            </m:dPr>
                            <m:e>
                              <m:r>
                                <a:rPr lang="es-PA" i="1">
                                  <a:latin typeface="Cambria Math" panose="02040503050406030204" pitchFamily="18" charset="0"/>
                                </a:rPr>
                                <m:t>𝑠</m:t>
                              </m:r>
                            </m:e>
                          </m:d>
                        </m:den>
                      </m:f>
                    </m:oMath>
                  </m:oMathPara>
                </a14:m>
                <a:endParaRPr lang="es-MX" dirty="0"/>
              </a:p>
              <a:p>
                <a:pPr marL="0" indent="0">
                  <a:buNone/>
                </a:pPr>
                <a:endParaRPr lang="es-MX" dirty="0"/>
              </a:p>
            </p:txBody>
          </p:sp>
        </mc:Choice>
        <mc:Fallback xmlns="">
          <p:sp>
            <p:nvSpPr>
              <p:cNvPr id="3" name="Marcador de contenido 2">
                <a:extLst>
                  <a:ext uri="{FF2B5EF4-FFF2-40B4-BE49-F238E27FC236}">
                    <a16:creationId xmlns:a16="http://schemas.microsoft.com/office/drawing/2014/main" id="{233E0176-E8E6-4115-88D7-659916716184}"/>
                  </a:ext>
                </a:extLst>
              </p:cNvPr>
              <p:cNvSpPr>
                <a:spLocks noGrp="1" noRot="1" noChangeAspect="1" noMove="1" noResize="1" noEditPoints="1" noAdjustHandles="1" noChangeArrowheads="1" noChangeShapeType="1" noTextEdit="1"/>
              </p:cNvSpPr>
              <p:nvPr>
                <p:ph sz="quarter" idx="13"/>
              </p:nvPr>
            </p:nvSpPr>
            <p:spPr>
              <a:xfrm>
                <a:off x="617684" y="1556017"/>
                <a:ext cx="10363826" cy="3424107"/>
              </a:xfrm>
              <a:blipFill>
                <a:blip r:embed="rId2"/>
                <a:stretch>
                  <a:fillRect l="-588"/>
                </a:stretch>
              </a:blipFill>
            </p:spPr>
            <p:txBody>
              <a:bodyPr/>
              <a:lstStyle/>
              <a:p>
                <a:r>
                  <a:rPr lang="es-MX">
                    <a:noFill/>
                  </a:rPr>
                  <a:t> </a:t>
                </a:r>
              </a:p>
            </p:txBody>
          </p:sp>
        </mc:Fallback>
      </mc:AlternateContent>
      <p:sp>
        <p:nvSpPr>
          <p:cNvPr id="5" name="Título 4">
            <a:extLst>
              <a:ext uri="{FF2B5EF4-FFF2-40B4-BE49-F238E27FC236}">
                <a16:creationId xmlns:a16="http://schemas.microsoft.com/office/drawing/2014/main" id="{27FC6D0A-39AB-404C-A5ED-1A5879D3B81C}"/>
              </a:ext>
            </a:extLst>
          </p:cNvPr>
          <p:cNvSpPr>
            <a:spLocks noGrp="1"/>
          </p:cNvSpPr>
          <p:nvPr>
            <p:ph type="title"/>
          </p:nvPr>
        </p:nvSpPr>
        <p:spPr>
          <a:xfrm>
            <a:off x="828050" y="152612"/>
            <a:ext cx="10364451" cy="1596177"/>
          </a:xfrm>
        </p:spPr>
        <p:txBody>
          <a:bodyPr/>
          <a:lstStyle/>
          <a:p>
            <a:r>
              <a:rPr lang="es-PA" dirty="0"/>
              <a:t>Se calcula la función de transferencia de la ganancia de Voltaje (</a:t>
            </a:r>
            <a:r>
              <a:rPr lang="es-PA" dirty="0" err="1"/>
              <a:t>V</a:t>
            </a:r>
            <a:r>
              <a:rPr lang="es-PA" baseline="-25000" dirty="0" err="1"/>
              <a:t>sal</a:t>
            </a:r>
            <a:r>
              <a:rPr lang="es-PA" dirty="0"/>
              <a:t>(s)/</a:t>
            </a:r>
            <a:r>
              <a:rPr lang="es-PA" dirty="0" err="1"/>
              <a:t>V</a:t>
            </a:r>
            <a:r>
              <a:rPr lang="es-PA" baseline="-25000" dirty="0" err="1"/>
              <a:t>sñ</a:t>
            </a:r>
            <a:r>
              <a:rPr lang="es-PA" dirty="0"/>
              <a:t>)</a:t>
            </a:r>
            <a:endParaRPr lang="es-MX" dirty="0"/>
          </a:p>
        </p:txBody>
      </p:sp>
      <p:pic>
        <p:nvPicPr>
          <p:cNvPr id="9" name="Imagen 8">
            <a:extLst>
              <a:ext uri="{FF2B5EF4-FFF2-40B4-BE49-F238E27FC236}">
                <a16:creationId xmlns:a16="http://schemas.microsoft.com/office/drawing/2014/main" id="{E14E8A55-95F2-4E6B-AC06-17AE0C849773}"/>
              </a:ext>
            </a:extLst>
          </p:cNvPr>
          <p:cNvPicPr>
            <a:picLocks noChangeAspect="1"/>
          </p:cNvPicPr>
          <p:nvPr/>
        </p:nvPicPr>
        <p:blipFill>
          <a:blip r:embed="rId3"/>
          <a:stretch>
            <a:fillRect/>
          </a:stretch>
        </p:blipFill>
        <p:spPr>
          <a:xfrm>
            <a:off x="6379038" y="1671723"/>
            <a:ext cx="5689406" cy="2509698"/>
          </a:xfrm>
          <a:prstGeom prst="rect">
            <a:avLst/>
          </a:prstGeom>
        </p:spPr>
      </p:pic>
      <p:pic>
        <p:nvPicPr>
          <p:cNvPr id="10" name="Imagen 9">
            <a:extLst>
              <a:ext uri="{FF2B5EF4-FFF2-40B4-BE49-F238E27FC236}">
                <a16:creationId xmlns:a16="http://schemas.microsoft.com/office/drawing/2014/main" id="{3A842F88-7B02-45A0-BACA-5F27EB75F604}"/>
              </a:ext>
            </a:extLst>
          </p:cNvPr>
          <p:cNvPicPr>
            <a:picLocks noChangeAspect="1"/>
          </p:cNvPicPr>
          <p:nvPr/>
        </p:nvPicPr>
        <p:blipFill>
          <a:blip r:embed="rId4"/>
          <a:stretch>
            <a:fillRect/>
          </a:stretch>
        </p:blipFill>
        <p:spPr>
          <a:xfrm>
            <a:off x="596176" y="5527569"/>
            <a:ext cx="1489790" cy="401394"/>
          </a:xfrm>
          <a:prstGeom prst="rect">
            <a:avLst/>
          </a:prstGeom>
        </p:spPr>
      </p:pic>
      <p:pic>
        <p:nvPicPr>
          <p:cNvPr id="11" name="Imagen 10">
            <a:extLst>
              <a:ext uri="{FF2B5EF4-FFF2-40B4-BE49-F238E27FC236}">
                <a16:creationId xmlns:a16="http://schemas.microsoft.com/office/drawing/2014/main" id="{2FE73CAF-F410-4697-A22D-3F100B5E9D92}"/>
              </a:ext>
            </a:extLst>
          </p:cNvPr>
          <p:cNvPicPr>
            <a:picLocks noChangeAspect="1"/>
          </p:cNvPicPr>
          <p:nvPr/>
        </p:nvPicPr>
        <p:blipFill>
          <a:blip r:embed="rId5"/>
          <a:stretch>
            <a:fillRect/>
          </a:stretch>
        </p:blipFill>
        <p:spPr>
          <a:xfrm>
            <a:off x="2559695" y="4724489"/>
            <a:ext cx="2865745" cy="1003777"/>
          </a:xfrm>
          <a:prstGeom prst="rect">
            <a:avLst/>
          </a:prstGeom>
        </p:spPr>
      </p:pic>
      <p:pic>
        <p:nvPicPr>
          <p:cNvPr id="12" name="Imagen 11">
            <a:extLst>
              <a:ext uri="{FF2B5EF4-FFF2-40B4-BE49-F238E27FC236}">
                <a16:creationId xmlns:a16="http://schemas.microsoft.com/office/drawing/2014/main" id="{EB67B2A9-543B-4694-8162-451192C8ACDB}"/>
              </a:ext>
            </a:extLst>
          </p:cNvPr>
          <p:cNvPicPr>
            <a:picLocks noChangeAspect="1"/>
          </p:cNvPicPr>
          <p:nvPr/>
        </p:nvPicPr>
        <p:blipFill>
          <a:blip r:embed="rId6"/>
          <a:stretch>
            <a:fillRect/>
          </a:stretch>
        </p:blipFill>
        <p:spPr>
          <a:xfrm>
            <a:off x="2336987" y="5898798"/>
            <a:ext cx="3759013" cy="806590"/>
          </a:xfrm>
          <a:prstGeom prst="rect">
            <a:avLst/>
          </a:prstGeom>
        </p:spPr>
      </p:pic>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868819B7-A79D-441F-BBF0-A24EC7CB00BB}"/>
                  </a:ext>
                </a:extLst>
              </p:cNvPr>
              <p:cNvSpPr/>
              <p:nvPr/>
            </p:nvSpPr>
            <p:spPr>
              <a:xfrm>
                <a:off x="617684" y="2906792"/>
                <a:ext cx="890757" cy="688458"/>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s-PA" b="1" i="1" smtClean="0">
                              <a:effectLst>
                                <a:outerShdw blurRad="38100" dist="38100" dir="2700000" algn="tl">
                                  <a:srgbClr val="000000">
                                    <a:alpha val="43137"/>
                                  </a:srgbClr>
                                </a:outerShdw>
                              </a:effectLst>
                              <a:latin typeface="Cambria Math" panose="02040503050406030204" pitchFamily="18" charset="0"/>
                            </a:rPr>
                          </m:ctrlPr>
                        </m:fPr>
                        <m:num>
                          <m:sSub>
                            <m:sSubPr>
                              <m:ctrlPr>
                                <a:rPr lang="es-MX" b="1" i="1">
                                  <a:effectLst>
                                    <a:outerShdw blurRad="38100" dist="38100" dir="2700000" algn="tl">
                                      <a:srgbClr val="000000">
                                        <a:alpha val="43137"/>
                                      </a:srgbClr>
                                    </a:outerShdw>
                                  </a:effectLst>
                                  <a:latin typeface="Cambria Math" panose="02040503050406030204" pitchFamily="18" charset="0"/>
                                </a:rPr>
                              </m:ctrlPr>
                            </m:sSubPr>
                            <m:e>
                              <m:r>
                                <a:rPr lang="es-PA" b="1" i="1">
                                  <a:effectLst>
                                    <a:outerShdw blurRad="38100" dist="38100" dir="2700000" algn="tl">
                                      <a:srgbClr val="000000">
                                        <a:alpha val="43137"/>
                                      </a:srgbClr>
                                    </a:outerShdw>
                                  </a:effectLst>
                                  <a:latin typeface="Cambria Math" panose="02040503050406030204" pitchFamily="18" charset="0"/>
                                </a:rPr>
                                <m:t>𝑽</m:t>
                              </m:r>
                            </m:e>
                            <m:sub>
                              <m:r>
                                <a:rPr lang="es-PA" b="1" i="1">
                                  <a:effectLst>
                                    <a:outerShdw blurRad="38100" dist="38100" dir="2700000" algn="tl">
                                      <a:srgbClr val="000000">
                                        <a:alpha val="43137"/>
                                      </a:srgbClr>
                                    </a:outerShdw>
                                  </a:effectLst>
                                  <a:latin typeface="Cambria Math" panose="02040503050406030204" pitchFamily="18" charset="0"/>
                                </a:rPr>
                                <m:t>𝒈</m:t>
                              </m:r>
                            </m:sub>
                          </m:sSub>
                          <m:d>
                            <m:dPr>
                              <m:ctrlPr>
                                <a:rPr lang="es-MX" b="1" i="1">
                                  <a:effectLst>
                                    <a:outerShdw blurRad="38100" dist="38100" dir="2700000" algn="tl">
                                      <a:srgbClr val="000000">
                                        <a:alpha val="43137"/>
                                      </a:srgbClr>
                                    </a:outerShdw>
                                  </a:effectLst>
                                  <a:latin typeface="Cambria Math" panose="02040503050406030204" pitchFamily="18" charset="0"/>
                                </a:rPr>
                              </m:ctrlPr>
                            </m:dPr>
                            <m:e>
                              <m:r>
                                <a:rPr lang="es-PA" b="1" i="1">
                                  <a:effectLst>
                                    <a:outerShdw blurRad="38100" dist="38100" dir="2700000" algn="tl">
                                      <a:srgbClr val="000000">
                                        <a:alpha val="43137"/>
                                      </a:srgbClr>
                                    </a:outerShdw>
                                  </a:effectLst>
                                  <a:latin typeface="Cambria Math" panose="02040503050406030204" pitchFamily="18" charset="0"/>
                                </a:rPr>
                                <m:t>𝒔</m:t>
                              </m:r>
                            </m:e>
                          </m:d>
                        </m:num>
                        <m:den>
                          <m:sSub>
                            <m:sSubPr>
                              <m:ctrlPr>
                                <a:rPr lang="es-MX" b="1" i="1">
                                  <a:effectLst>
                                    <a:outerShdw blurRad="38100" dist="38100" dir="2700000" algn="tl">
                                      <a:srgbClr val="000000">
                                        <a:alpha val="43137"/>
                                      </a:srgbClr>
                                    </a:outerShdw>
                                  </a:effectLst>
                                  <a:latin typeface="Cambria Math" panose="02040503050406030204" pitchFamily="18" charset="0"/>
                                </a:rPr>
                              </m:ctrlPr>
                            </m:sSubPr>
                            <m:e>
                              <m:r>
                                <a:rPr lang="es-PA" b="1" i="1">
                                  <a:effectLst>
                                    <a:outerShdw blurRad="38100" dist="38100" dir="2700000" algn="tl">
                                      <a:srgbClr val="000000">
                                        <a:alpha val="43137"/>
                                      </a:srgbClr>
                                    </a:outerShdw>
                                  </a:effectLst>
                                  <a:latin typeface="Cambria Math" panose="02040503050406030204" pitchFamily="18" charset="0"/>
                                </a:rPr>
                                <m:t>𝑽</m:t>
                              </m:r>
                            </m:e>
                            <m:sub>
                              <m:r>
                                <a:rPr lang="es-PA" b="1" i="1">
                                  <a:effectLst>
                                    <a:outerShdw blurRad="38100" dist="38100" dir="2700000" algn="tl">
                                      <a:srgbClr val="000000">
                                        <a:alpha val="43137"/>
                                      </a:srgbClr>
                                    </a:outerShdw>
                                  </a:effectLst>
                                  <a:latin typeface="Cambria Math" panose="02040503050406030204" pitchFamily="18" charset="0"/>
                                </a:rPr>
                                <m:t>𝒔</m:t>
                              </m:r>
                              <m:r>
                                <a:rPr lang="es-PA" b="1" i="1">
                                  <a:effectLst>
                                    <a:outerShdw blurRad="38100" dist="38100" dir="2700000" algn="tl">
                                      <a:srgbClr val="000000">
                                        <a:alpha val="43137"/>
                                      </a:srgbClr>
                                    </a:outerShdw>
                                  </a:effectLst>
                                  <a:latin typeface="Cambria Math" panose="02040503050406030204" pitchFamily="18" charset="0"/>
                                </a:rPr>
                                <m:t>ñ</m:t>
                              </m:r>
                            </m:sub>
                          </m:sSub>
                          <m:d>
                            <m:dPr>
                              <m:ctrlPr>
                                <a:rPr lang="es-MX" b="1" i="1">
                                  <a:effectLst>
                                    <a:outerShdw blurRad="38100" dist="38100" dir="2700000" algn="tl">
                                      <a:srgbClr val="000000">
                                        <a:alpha val="43137"/>
                                      </a:srgbClr>
                                    </a:outerShdw>
                                  </a:effectLst>
                                  <a:latin typeface="Cambria Math" panose="02040503050406030204" pitchFamily="18" charset="0"/>
                                </a:rPr>
                              </m:ctrlPr>
                            </m:dPr>
                            <m:e>
                              <m:r>
                                <a:rPr lang="es-PA" b="1" i="1">
                                  <a:effectLst>
                                    <a:outerShdw blurRad="38100" dist="38100" dir="2700000" algn="tl">
                                      <a:srgbClr val="000000">
                                        <a:alpha val="43137"/>
                                      </a:srgbClr>
                                    </a:outerShdw>
                                  </a:effectLst>
                                  <a:latin typeface="Cambria Math" panose="02040503050406030204" pitchFamily="18" charset="0"/>
                                </a:rPr>
                                <m:t>𝒔</m:t>
                              </m:r>
                            </m:e>
                          </m:d>
                        </m:den>
                      </m:f>
                    </m:oMath>
                  </m:oMathPara>
                </a14:m>
                <a:endParaRPr lang="es-MX" b="1" dirty="0">
                  <a:effectLst>
                    <a:outerShdw blurRad="38100" dist="38100" dir="2700000" algn="tl">
                      <a:srgbClr val="000000">
                        <a:alpha val="43137"/>
                      </a:srgbClr>
                    </a:outerShdw>
                  </a:effectLst>
                </a:endParaRPr>
              </a:p>
            </p:txBody>
          </p:sp>
        </mc:Choice>
        <mc:Fallback xmlns="">
          <p:sp>
            <p:nvSpPr>
              <p:cNvPr id="14" name="Rectángulo 13">
                <a:extLst>
                  <a:ext uri="{FF2B5EF4-FFF2-40B4-BE49-F238E27FC236}">
                    <a16:creationId xmlns:a16="http://schemas.microsoft.com/office/drawing/2014/main" id="{868819B7-A79D-441F-BBF0-A24EC7CB00BB}"/>
                  </a:ext>
                </a:extLst>
              </p:cNvPr>
              <p:cNvSpPr>
                <a:spLocks noRot="1" noChangeAspect="1" noMove="1" noResize="1" noEditPoints="1" noAdjustHandles="1" noChangeArrowheads="1" noChangeShapeType="1" noTextEdit="1"/>
              </p:cNvSpPr>
              <p:nvPr/>
            </p:nvSpPr>
            <p:spPr>
              <a:xfrm>
                <a:off x="617684" y="2906792"/>
                <a:ext cx="890757" cy="688458"/>
              </a:xfrm>
              <a:prstGeom prst="rect">
                <a:avLst/>
              </a:prstGeom>
              <a:blipFill>
                <a:blip r:embed="rId7"/>
                <a:stretch>
                  <a:fillRect/>
                </a:stretch>
              </a:blipFill>
              <a:ln>
                <a:solidFill>
                  <a:schemeClr val="tx1"/>
                </a:solidFill>
              </a:ln>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71CB7786-05B6-4031-B6FE-5551E504C6E4}"/>
                  </a:ext>
                </a:extLst>
              </p:cNvPr>
              <p:cNvSpPr/>
              <p:nvPr/>
            </p:nvSpPr>
            <p:spPr>
              <a:xfrm>
                <a:off x="608975" y="4640487"/>
                <a:ext cx="909993" cy="723916"/>
              </a:xfrm>
              <a:prstGeom prst="rect">
                <a:avLst/>
              </a:prstGeom>
              <a:ln>
                <a:solidFill>
                  <a:srgbClr val="00B05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s-PA" b="1" i="1" smtClean="0">
                              <a:effectLst>
                                <a:outerShdw blurRad="38100" dist="38100" dir="2700000" algn="tl">
                                  <a:srgbClr val="000000">
                                    <a:alpha val="43137"/>
                                  </a:srgbClr>
                                </a:outerShdw>
                              </a:effectLst>
                              <a:latin typeface="Cambria Math" panose="02040503050406030204" pitchFamily="18" charset="0"/>
                            </a:rPr>
                          </m:ctrlPr>
                        </m:fPr>
                        <m:num>
                          <m:sSub>
                            <m:sSubPr>
                              <m:ctrlPr>
                                <a:rPr lang="es-MX" b="1" i="1">
                                  <a:effectLst>
                                    <a:outerShdw blurRad="38100" dist="38100" dir="2700000" algn="tl">
                                      <a:srgbClr val="000000">
                                        <a:alpha val="43137"/>
                                      </a:srgbClr>
                                    </a:outerShdw>
                                  </a:effectLst>
                                  <a:latin typeface="Cambria Math" panose="02040503050406030204" pitchFamily="18" charset="0"/>
                                </a:rPr>
                              </m:ctrlPr>
                            </m:sSubPr>
                            <m:e>
                              <m:r>
                                <a:rPr lang="es-PA" b="1" i="1">
                                  <a:effectLst>
                                    <a:outerShdw blurRad="38100" dist="38100" dir="2700000" algn="tl">
                                      <a:srgbClr val="000000">
                                        <a:alpha val="43137"/>
                                      </a:srgbClr>
                                    </a:outerShdw>
                                  </a:effectLst>
                                  <a:latin typeface="Cambria Math" panose="02040503050406030204" pitchFamily="18" charset="0"/>
                                </a:rPr>
                                <m:t>𝑽</m:t>
                              </m:r>
                            </m:e>
                            <m:sub>
                              <m:r>
                                <a:rPr lang="es-PA" b="1" i="1">
                                  <a:effectLst>
                                    <a:outerShdw blurRad="38100" dist="38100" dir="2700000" algn="tl">
                                      <a:srgbClr val="000000">
                                        <a:alpha val="43137"/>
                                      </a:srgbClr>
                                    </a:outerShdw>
                                  </a:effectLst>
                                  <a:latin typeface="Cambria Math" panose="02040503050406030204" pitchFamily="18" charset="0"/>
                                </a:rPr>
                                <m:t>𝒈𝒔</m:t>
                              </m:r>
                            </m:sub>
                          </m:sSub>
                          <m:d>
                            <m:dPr>
                              <m:ctrlPr>
                                <a:rPr lang="es-MX" b="1" i="1">
                                  <a:effectLst>
                                    <a:outerShdw blurRad="38100" dist="38100" dir="2700000" algn="tl">
                                      <a:srgbClr val="000000">
                                        <a:alpha val="43137"/>
                                      </a:srgbClr>
                                    </a:outerShdw>
                                  </a:effectLst>
                                  <a:latin typeface="Cambria Math" panose="02040503050406030204" pitchFamily="18" charset="0"/>
                                </a:rPr>
                              </m:ctrlPr>
                            </m:dPr>
                            <m:e>
                              <m:r>
                                <a:rPr lang="es-PA" b="1" i="1">
                                  <a:effectLst>
                                    <a:outerShdw blurRad="38100" dist="38100" dir="2700000" algn="tl">
                                      <a:srgbClr val="000000">
                                        <a:alpha val="43137"/>
                                      </a:srgbClr>
                                    </a:outerShdw>
                                  </a:effectLst>
                                  <a:latin typeface="Cambria Math" panose="02040503050406030204" pitchFamily="18" charset="0"/>
                                </a:rPr>
                                <m:t>𝒔</m:t>
                              </m:r>
                            </m:e>
                          </m:d>
                        </m:num>
                        <m:den>
                          <m:sSub>
                            <m:sSubPr>
                              <m:ctrlPr>
                                <a:rPr lang="es-MX" b="1" i="1">
                                  <a:effectLst>
                                    <a:outerShdw blurRad="38100" dist="38100" dir="2700000" algn="tl">
                                      <a:srgbClr val="000000">
                                        <a:alpha val="43137"/>
                                      </a:srgbClr>
                                    </a:outerShdw>
                                  </a:effectLst>
                                  <a:latin typeface="Cambria Math" panose="02040503050406030204" pitchFamily="18" charset="0"/>
                                </a:rPr>
                              </m:ctrlPr>
                            </m:sSubPr>
                            <m:e>
                              <m:r>
                                <a:rPr lang="es-PA" b="1" i="1">
                                  <a:effectLst>
                                    <a:outerShdw blurRad="38100" dist="38100" dir="2700000" algn="tl">
                                      <a:srgbClr val="000000">
                                        <a:alpha val="43137"/>
                                      </a:srgbClr>
                                    </a:outerShdw>
                                  </a:effectLst>
                                  <a:latin typeface="Cambria Math" panose="02040503050406030204" pitchFamily="18" charset="0"/>
                                </a:rPr>
                                <m:t>𝑽</m:t>
                              </m:r>
                            </m:e>
                            <m:sub>
                              <m:r>
                                <a:rPr lang="es-PA" b="1" i="1">
                                  <a:effectLst>
                                    <a:outerShdw blurRad="38100" dist="38100" dir="2700000" algn="tl">
                                      <a:srgbClr val="000000">
                                        <a:alpha val="43137"/>
                                      </a:srgbClr>
                                    </a:outerShdw>
                                  </a:effectLst>
                                  <a:latin typeface="Cambria Math" panose="02040503050406030204" pitchFamily="18" charset="0"/>
                                </a:rPr>
                                <m:t>𝒈</m:t>
                              </m:r>
                            </m:sub>
                          </m:sSub>
                          <m:d>
                            <m:dPr>
                              <m:ctrlPr>
                                <a:rPr lang="es-MX" b="1" i="1">
                                  <a:effectLst>
                                    <a:outerShdw blurRad="38100" dist="38100" dir="2700000" algn="tl">
                                      <a:srgbClr val="000000">
                                        <a:alpha val="43137"/>
                                      </a:srgbClr>
                                    </a:outerShdw>
                                  </a:effectLst>
                                  <a:latin typeface="Cambria Math" panose="02040503050406030204" pitchFamily="18" charset="0"/>
                                </a:rPr>
                              </m:ctrlPr>
                            </m:dPr>
                            <m:e>
                              <m:r>
                                <a:rPr lang="es-PA" b="1" i="1">
                                  <a:effectLst>
                                    <a:outerShdw blurRad="38100" dist="38100" dir="2700000" algn="tl">
                                      <a:srgbClr val="000000">
                                        <a:alpha val="43137"/>
                                      </a:srgbClr>
                                    </a:outerShdw>
                                  </a:effectLst>
                                  <a:latin typeface="Cambria Math" panose="02040503050406030204" pitchFamily="18" charset="0"/>
                                </a:rPr>
                                <m:t>𝒔</m:t>
                              </m:r>
                            </m:e>
                          </m:d>
                        </m:den>
                      </m:f>
                    </m:oMath>
                  </m:oMathPara>
                </a14:m>
                <a:endParaRPr lang="es-MX" b="1" dirty="0">
                  <a:effectLst>
                    <a:outerShdw blurRad="38100" dist="38100" dir="2700000" algn="tl">
                      <a:srgbClr val="000000">
                        <a:alpha val="43137"/>
                      </a:srgbClr>
                    </a:outerShdw>
                  </a:effectLst>
                </a:endParaRPr>
              </a:p>
            </p:txBody>
          </p:sp>
        </mc:Choice>
        <mc:Fallback xmlns="">
          <p:sp>
            <p:nvSpPr>
              <p:cNvPr id="15" name="Rectángulo 14">
                <a:extLst>
                  <a:ext uri="{FF2B5EF4-FFF2-40B4-BE49-F238E27FC236}">
                    <a16:creationId xmlns:a16="http://schemas.microsoft.com/office/drawing/2014/main" id="{71CB7786-05B6-4031-B6FE-5551E504C6E4}"/>
                  </a:ext>
                </a:extLst>
              </p:cNvPr>
              <p:cNvSpPr>
                <a:spLocks noRot="1" noChangeAspect="1" noMove="1" noResize="1" noEditPoints="1" noAdjustHandles="1" noChangeArrowheads="1" noChangeShapeType="1" noTextEdit="1"/>
              </p:cNvSpPr>
              <p:nvPr/>
            </p:nvSpPr>
            <p:spPr>
              <a:xfrm>
                <a:off x="608975" y="4640487"/>
                <a:ext cx="909993" cy="723916"/>
              </a:xfrm>
              <a:prstGeom prst="rect">
                <a:avLst/>
              </a:prstGeom>
              <a:blipFill>
                <a:blip r:embed="rId8"/>
                <a:stretch>
                  <a:fillRect/>
                </a:stretch>
              </a:blipFill>
              <a:ln>
                <a:solidFill>
                  <a:srgbClr val="00B050"/>
                </a:solidFill>
              </a:ln>
            </p:spPr>
            <p:txBody>
              <a:bodyPr/>
              <a:lstStyle/>
              <a:p>
                <a:r>
                  <a:rPr lang="es-MX">
                    <a:noFill/>
                  </a:rPr>
                  <a:t> </a:t>
                </a:r>
              </a:p>
            </p:txBody>
          </p:sp>
        </mc:Fallback>
      </mc:AlternateContent>
      <p:pic>
        <p:nvPicPr>
          <p:cNvPr id="16" name="Imagen 15">
            <a:extLst>
              <a:ext uri="{FF2B5EF4-FFF2-40B4-BE49-F238E27FC236}">
                <a16:creationId xmlns:a16="http://schemas.microsoft.com/office/drawing/2014/main" id="{BB325C59-C8DB-4F27-8B6A-FD978AF7E523}"/>
              </a:ext>
            </a:extLst>
          </p:cNvPr>
          <p:cNvPicPr>
            <a:picLocks noChangeAspect="1"/>
          </p:cNvPicPr>
          <p:nvPr/>
        </p:nvPicPr>
        <p:blipFill>
          <a:blip r:embed="rId9"/>
          <a:stretch>
            <a:fillRect/>
          </a:stretch>
        </p:blipFill>
        <p:spPr>
          <a:xfrm>
            <a:off x="6766562" y="4297127"/>
            <a:ext cx="4206377" cy="1082049"/>
          </a:xfrm>
          <a:prstGeom prst="rect">
            <a:avLst/>
          </a:prstGeom>
        </p:spPr>
      </p:pic>
      <p:pic>
        <p:nvPicPr>
          <p:cNvPr id="18" name="Imagen 17">
            <a:extLst>
              <a:ext uri="{FF2B5EF4-FFF2-40B4-BE49-F238E27FC236}">
                <a16:creationId xmlns:a16="http://schemas.microsoft.com/office/drawing/2014/main" id="{3BE0C801-52FF-42F2-AFC8-ACA979D22CD4}"/>
              </a:ext>
            </a:extLst>
          </p:cNvPr>
          <p:cNvPicPr>
            <a:picLocks noChangeAspect="1"/>
          </p:cNvPicPr>
          <p:nvPr/>
        </p:nvPicPr>
        <p:blipFill>
          <a:blip r:embed="rId10"/>
          <a:stretch>
            <a:fillRect/>
          </a:stretch>
        </p:blipFill>
        <p:spPr>
          <a:xfrm>
            <a:off x="6949440" y="5619740"/>
            <a:ext cx="3929336" cy="875056"/>
          </a:xfrm>
          <a:prstGeom prst="rect">
            <a:avLst/>
          </a:prstGeom>
        </p:spPr>
      </p:pic>
      <p:pic>
        <p:nvPicPr>
          <p:cNvPr id="19" name="Imagen 18">
            <a:extLst>
              <a:ext uri="{FF2B5EF4-FFF2-40B4-BE49-F238E27FC236}">
                <a16:creationId xmlns:a16="http://schemas.microsoft.com/office/drawing/2014/main" id="{6AC0D223-9D3B-44AA-8FAC-BBEA08724372}"/>
              </a:ext>
            </a:extLst>
          </p:cNvPr>
          <p:cNvPicPr>
            <a:picLocks noChangeAspect="1"/>
          </p:cNvPicPr>
          <p:nvPr/>
        </p:nvPicPr>
        <p:blipFill>
          <a:blip r:embed="rId11"/>
          <a:stretch>
            <a:fillRect/>
          </a:stretch>
        </p:blipFill>
        <p:spPr>
          <a:xfrm>
            <a:off x="585573" y="3686327"/>
            <a:ext cx="5969998" cy="813430"/>
          </a:xfrm>
          <a:prstGeom prst="rect">
            <a:avLst/>
          </a:prstGeom>
        </p:spPr>
      </p:pic>
    </p:spTree>
    <p:extLst>
      <p:ext uri="{BB962C8B-B14F-4D97-AF65-F5344CB8AC3E}">
        <p14:creationId xmlns:p14="http://schemas.microsoft.com/office/powerpoint/2010/main" val="4055893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4">
            <a:extLst>
              <a:ext uri="{FF2B5EF4-FFF2-40B4-BE49-F238E27FC236}">
                <a16:creationId xmlns:a16="http://schemas.microsoft.com/office/drawing/2014/main" id="{76E25138-67A9-42BF-A146-B26877E7C4C9}"/>
              </a:ext>
            </a:extLst>
          </p:cNvPr>
          <p:cNvSpPr txBox="1">
            <a:spLocks/>
          </p:cNvSpPr>
          <p:nvPr/>
        </p:nvSpPr>
        <p:spPr>
          <a:xfrm>
            <a:off x="828050" y="152612"/>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s-PA"/>
              <a:t>Se calcula la función de transferencia de la ganancia de Voltaje (V</a:t>
            </a:r>
            <a:r>
              <a:rPr lang="es-PA" baseline="-25000"/>
              <a:t>sal</a:t>
            </a:r>
            <a:r>
              <a:rPr lang="es-PA"/>
              <a:t>(s)/V</a:t>
            </a:r>
            <a:r>
              <a:rPr lang="es-PA" baseline="-25000"/>
              <a:t>sñ</a:t>
            </a:r>
            <a:r>
              <a:rPr lang="es-PA"/>
              <a:t>)</a:t>
            </a:r>
            <a:endParaRPr lang="es-MX" dirty="0"/>
          </a:p>
        </p:txBody>
      </p:sp>
      <p:pic>
        <p:nvPicPr>
          <p:cNvPr id="5" name="Imagen 4">
            <a:extLst>
              <a:ext uri="{FF2B5EF4-FFF2-40B4-BE49-F238E27FC236}">
                <a16:creationId xmlns:a16="http://schemas.microsoft.com/office/drawing/2014/main" id="{4D4662DB-1256-42F6-8A72-260A4128BD9B}"/>
              </a:ext>
            </a:extLst>
          </p:cNvPr>
          <p:cNvPicPr>
            <a:picLocks noChangeAspect="1"/>
          </p:cNvPicPr>
          <p:nvPr/>
        </p:nvPicPr>
        <p:blipFill rotWithShape="1">
          <a:blip r:embed="rId2"/>
          <a:srcRect t="4042"/>
          <a:stretch/>
        </p:blipFill>
        <p:spPr>
          <a:xfrm>
            <a:off x="5865233" y="1607599"/>
            <a:ext cx="5689406" cy="2408249"/>
          </a:xfrm>
          <a:prstGeom prst="rect">
            <a:avLst/>
          </a:prstGeom>
        </p:spPr>
      </p:pic>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5439DC4A-A835-432B-B092-6A73C9B3933B}"/>
                  </a:ext>
                </a:extLst>
              </p:cNvPr>
              <p:cNvSpPr/>
              <p:nvPr/>
            </p:nvSpPr>
            <p:spPr>
              <a:xfrm>
                <a:off x="939909" y="1769115"/>
                <a:ext cx="928331" cy="708271"/>
              </a:xfrm>
              <a:prstGeom prst="rect">
                <a:avLst/>
              </a:prstGeom>
              <a:ln>
                <a:solidFill>
                  <a:srgbClr val="00B050"/>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s-PA" i="1">
                              <a:latin typeface="Cambria Math" panose="02040503050406030204" pitchFamily="18" charset="0"/>
                            </a:rPr>
                          </m:ctrlPr>
                        </m:fPr>
                        <m:num>
                          <m:sSub>
                            <m:sSubPr>
                              <m:ctrlPr>
                                <a:rPr lang="es-MX" i="1">
                                  <a:latin typeface="Cambria Math" panose="02040503050406030204" pitchFamily="18" charset="0"/>
                                </a:rPr>
                              </m:ctrlPr>
                            </m:sSubPr>
                            <m:e>
                              <m:r>
                                <a:rPr lang="es-PA" i="1">
                                  <a:latin typeface="Cambria Math" panose="02040503050406030204" pitchFamily="18" charset="0"/>
                                </a:rPr>
                                <m:t>𝑉</m:t>
                              </m:r>
                            </m:e>
                            <m:sub>
                              <m:r>
                                <a:rPr lang="es-PA" i="1">
                                  <a:latin typeface="Cambria Math" panose="02040503050406030204" pitchFamily="18" charset="0"/>
                                </a:rPr>
                                <m:t>𝑠𝑎𝑙</m:t>
                              </m:r>
                            </m:sub>
                          </m:sSub>
                          <m:d>
                            <m:dPr>
                              <m:ctrlPr>
                                <a:rPr lang="es-MX" i="1">
                                  <a:latin typeface="Cambria Math" panose="02040503050406030204" pitchFamily="18" charset="0"/>
                                </a:rPr>
                              </m:ctrlPr>
                            </m:dPr>
                            <m:e>
                              <m:r>
                                <a:rPr lang="es-PA" i="1">
                                  <a:latin typeface="Cambria Math" panose="02040503050406030204" pitchFamily="18" charset="0"/>
                                </a:rPr>
                                <m:t>𝑠</m:t>
                              </m:r>
                            </m:e>
                          </m:d>
                        </m:num>
                        <m:den>
                          <m:sSub>
                            <m:sSubPr>
                              <m:ctrlPr>
                                <a:rPr lang="es-MX" i="1">
                                  <a:latin typeface="Cambria Math" panose="02040503050406030204" pitchFamily="18" charset="0"/>
                                </a:rPr>
                              </m:ctrlPr>
                            </m:sSubPr>
                            <m:e>
                              <m:r>
                                <a:rPr lang="es-PA" i="1">
                                  <a:latin typeface="Cambria Math" panose="02040503050406030204" pitchFamily="18" charset="0"/>
                                </a:rPr>
                                <m:t>𝑉</m:t>
                              </m:r>
                            </m:e>
                            <m:sub>
                              <m:r>
                                <a:rPr lang="es-PA" i="1">
                                  <a:latin typeface="Cambria Math" panose="02040503050406030204" pitchFamily="18" charset="0"/>
                                </a:rPr>
                                <m:t>𝑔𝑠</m:t>
                              </m:r>
                            </m:sub>
                          </m:sSub>
                          <m:d>
                            <m:dPr>
                              <m:ctrlPr>
                                <a:rPr lang="es-MX" i="1">
                                  <a:latin typeface="Cambria Math" panose="02040503050406030204" pitchFamily="18" charset="0"/>
                                </a:rPr>
                              </m:ctrlPr>
                            </m:dPr>
                            <m:e>
                              <m:r>
                                <a:rPr lang="es-PA" i="1">
                                  <a:latin typeface="Cambria Math" panose="02040503050406030204" pitchFamily="18" charset="0"/>
                                </a:rPr>
                                <m:t>𝑠</m:t>
                              </m:r>
                            </m:e>
                          </m:d>
                        </m:den>
                      </m:f>
                    </m:oMath>
                  </m:oMathPara>
                </a14:m>
                <a:endParaRPr lang="es-MX" dirty="0"/>
              </a:p>
            </p:txBody>
          </p:sp>
        </mc:Choice>
        <mc:Fallback xmlns="">
          <p:sp>
            <p:nvSpPr>
              <p:cNvPr id="6" name="Rectángulo 5">
                <a:extLst>
                  <a:ext uri="{FF2B5EF4-FFF2-40B4-BE49-F238E27FC236}">
                    <a16:creationId xmlns:a16="http://schemas.microsoft.com/office/drawing/2014/main" id="{5439DC4A-A835-432B-B092-6A73C9B3933B}"/>
                  </a:ext>
                </a:extLst>
              </p:cNvPr>
              <p:cNvSpPr>
                <a:spLocks noRot="1" noChangeAspect="1" noMove="1" noResize="1" noEditPoints="1" noAdjustHandles="1" noChangeArrowheads="1" noChangeShapeType="1" noTextEdit="1"/>
              </p:cNvSpPr>
              <p:nvPr/>
            </p:nvSpPr>
            <p:spPr>
              <a:xfrm>
                <a:off x="939909" y="1769115"/>
                <a:ext cx="928331" cy="708271"/>
              </a:xfrm>
              <a:prstGeom prst="rect">
                <a:avLst/>
              </a:prstGeom>
              <a:blipFill>
                <a:blip r:embed="rId3"/>
                <a:stretch>
                  <a:fillRect/>
                </a:stretch>
              </a:blipFill>
              <a:ln>
                <a:solidFill>
                  <a:srgbClr val="00B050"/>
                </a:solidFill>
              </a:ln>
            </p:spPr>
            <p:txBody>
              <a:bodyPr/>
              <a:lstStyle/>
              <a:p>
                <a:r>
                  <a:rPr lang="es-MX">
                    <a:noFill/>
                  </a:rPr>
                  <a:t> </a:t>
                </a:r>
              </a:p>
            </p:txBody>
          </p:sp>
        </mc:Fallback>
      </mc:AlternateContent>
      <p:pic>
        <p:nvPicPr>
          <p:cNvPr id="7" name="Imagen 6">
            <a:extLst>
              <a:ext uri="{FF2B5EF4-FFF2-40B4-BE49-F238E27FC236}">
                <a16:creationId xmlns:a16="http://schemas.microsoft.com/office/drawing/2014/main" id="{7271A6C7-3A63-4DA1-922A-71757A7E740D}"/>
              </a:ext>
            </a:extLst>
          </p:cNvPr>
          <p:cNvPicPr>
            <a:picLocks noChangeAspect="1"/>
          </p:cNvPicPr>
          <p:nvPr/>
        </p:nvPicPr>
        <p:blipFill>
          <a:blip r:embed="rId4"/>
          <a:stretch>
            <a:fillRect/>
          </a:stretch>
        </p:blipFill>
        <p:spPr>
          <a:xfrm>
            <a:off x="211192" y="2769306"/>
            <a:ext cx="4986219" cy="583494"/>
          </a:xfrm>
          <a:prstGeom prst="rect">
            <a:avLst/>
          </a:prstGeom>
        </p:spPr>
      </p:pic>
      <p:pic>
        <p:nvPicPr>
          <p:cNvPr id="8" name="Imagen 7">
            <a:extLst>
              <a:ext uri="{FF2B5EF4-FFF2-40B4-BE49-F238E27FC236}">
                <a16:creationId xmlns:a16="http://schemas.microsoft.com/office/drawing/2014/main" id="{2A85F538-3A8E-4714-9536-92BBD60720FE}"/>
              </a:ext>
            </a:extLst>
          </p:cNvPr>
          <p:cNvPicPr>
            <a:picLocks noChangeAspect="1"/>
          </p:cNvPicPr>
          <p:nvPr/>
        </p:nvPicPr>
        <p:blipFill>
          <a:blip r:embed="rId5"/>
          <a:stretch>
            <a:fillRect/>
          </a:stretch>
        </p:blipFill>
        <p:spPr>
          <a:xfrm>
            <a:off x="211193" y="3559163"/>
            <a:ext cx="4986221" cy="668111"/>
          </a:xfrm>
          <a:prstGeom prst="rect">
            <a:avLst/>
          </a:prstGeom>
        </p:spPr>
      </p:pic>
      <p:pic>
        <p:nvPicPr>
          <p:cNvPr id="9" name="Imagen 8">
            <a:extLst>
              <a:ext uri="{FF2B5EF4-FFF2-40B4-BE49-F238E27FC236}">
                <a16:creationId xmlns:a16="http://schemas.microsoft.com/office/drawing/2014/main" id="{0BDD05DC-7F0B-4C04-B0EA-044DE79C560E}"/>
              </a:ext>
            </a:extLst>
          </p:cNvPr>
          <p:cNvPicPr>
            <a:picLocks noChangeAspect="1"/>
          </p:cNvPicPr>
          <p:nvPr/>
        </p:nvPicPr>
        <p:blipFill>
          <a:blip r:embed="rId6"/>
          <a:stretch>
            <a:fillRect/>
          </a:stretch>
        </p:blipFill>
        <p:spPr>
          <a:xfrm>
            <a:off x="211191" y="4489170"/>
            <a:ext cx="4986220" cy="594688"/>
          </a:xfrm>
          <a:prstGeom prst="rect">
            <a:avLst/>
          </a:prstGeom>
        </p:spPr>
      </p:pic>
      <p:pic>
        <p:nvPicPr>
          <p:cNvPr id="10" name="Imagen 9">
            <a:extLst>
              <a:ext uri="{FF2B5EF4-FFF2-40B4-BE49-F238E27FC236}">
                <a16:creationId xmlns:a16="http://schemas.microsoft.com/office/drawing/2014/main" id="{E3156B3F-DE97-4591-85D7-2EA8B44A414E}"/>
              </a:ext>
            </a:extLst>
          </p:cNvPr>
          <p:cNvPicPr>
            <a:picLocks noChangeAspect="1"/>
          </p:cNvPicPr>
          <p:nvPr/>
        </p:nvPicPr>
        <p:blipFill>
          <a:blip r:embed="rId7"/>
          <a:stretch>
            <a:fillRect/>
          </a:stretch>
        </p:blipFill>
        <p:spPr>
          <a:xfrm>
            <a:off x="601302" y="5430379"/>
            <a:ext cx="2956878" cy="669751"/>
          </a:xfrm>
          <a:prstGeom prst="rect">
            <a:avLst/>
          </a:prstGeom>
        </p:spPr>
      </p:pic>
      <p:sp>
        <p:nvSpPr>
          <p:cNvPr id="11" name="CuadroTexto 10">
            <a:extLst>
              <a:ext uri="{FF2B5EF4-FFF2-40B4-BE49-F238E27FC236}">
                <a16:creationId xmlns:a16="http://schemas.microsoft.com/office/drawing/2014/main" id="{56392AB1-8E25-415C-812B-D3A389441508}"/>
              </a:ext>
            </a:extLst>
          </p:cNvPr>
          <p:cNvSpPr txBox="1"/>
          <p:nvPr/>
        </p:nvSpPr>
        <p:spPr>
          <a:xfrm>
            <a:off x="6010275" y="4494126"/>
            <a:ext cx="4034118" cy="584775"/>
          </a:xfrm>
          <a:prstGeom prst="rect">
            <a:avLst/>
          </a:prstGeom>
          <a:noFill/>
        </p:spPr>
        <p:txBody>
          <a:bodyPr wrap="none" rtlCol="0">
            <a:spAutoFit/>
          </a:bodyPr>
          <a:lstStyle/>
          <a:p>
            <a:r>
              <a:rPr lang="es-PA" sz="3200" b="1" i="1" u="sng" dirty="0">
                <a:effectLst>
                  <a:outerShdw blurRad="38100" dist="38100" dir="2700000" algn="tl">
                    <a:srgbClr val="000000">
                      <a:alpha val="43137"/>
                    </a:srgbClr>
                  </a:outerShdw>
                </a:effectLst>
              </a:rPr>
              <a:t>Función de Transferencia</a:t>
            </a:r>
            <a:endParaRPr lang="es-MX" sz="3200" b="1" i="1" u="sng"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51E4C928-57B2-48B2-BD99-C9CE66ED9005}"/>
                  </a:ext>
                </a:extLst>
              </p:cNvPr>
              <p:cNvSpPr/>
              <p:nvPr/>
            </p:nvSpPr>
            <p:spPr>
              <a:xfrm>
                <a:off x="10330714" y="4350881"/>
                <a:ext cx="1223925"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MX" sz="2400" b="1" i="1" smtClean="0">
                              <a:effectLst>
                                <a:outerShdw blurRad="38100" dist="38100" dir="2700000" algn="tl">
                                  <a:srgbClr val="000000">
                                    <a:alpha val="43137"/>
                                  </a:srgbClr>
                                </a:outerShdw>
                              </a:effectLst>
                              <a:latin typeface="Cambria Math" panose="02040503050406030204" pitchFamily="18" charset="0"/>
                            </a:rPr>
                          </m:ctrlPr>
                        </m:fPr>
                        <m:num>
                          <m:sSub>
                            <m:sSubPr>
                              <m:ctrlPr>
                                <a:rPr lang="es-MX" sz="2400" b="1" i="1">
                                  <a:effectLst>
                                    <a:outerShdw blurRad="38100" dist="38100" dir="2700000" algn="tl">
                                      <a:srgbClr val="000000">
                                        <a:alpha val="43137"/>
                                      </a:srgbClr>
                                    </a:outerShdw>
                                  </a:effectLst>
                                  <a:latin typeface="Cambria Math" panose="02040503050406030204" pitchFamily="18" charset="0"/>
                                </a:rPr>
                              </m:ctrlPr>
                            </m:sSubPr>
                            <m:e>
                              <m:r>
                                <a:rPr lang="es-PA" sz="2400" b="1" i="1">
                                  <a:effectLst>
                                    <a:outerShdw blurRad="38100" dist="38100" dir="2700000" algn="tl">
                                      <a:srgbClr val="000000">
                                        <a:alpha val="43137"/>
                                      </a:srgbClr>
                                    </a:outerShdw>
                                  </a:effectLst>
                                  <a:latin typeface="Cambria Math" panose="02040503050406030204" pitchFamily="18" charset="0"/>
                                </a:rPr>
                                <m:t>𝑽</m:t>
                              </m:r>
                            </m:e>
                            <m:sub>
                              <m:r>
                                <a:rPr lang="es-PA" sz="2400" b="1" i="1">
                                  <a:effectLst>
                                    <a:outerShdw blurRad="38100" dist="38100" dir="2700000" algn="tl">
                                      <a:srgbClr val="000000">
                                        <a:alpha val="43137"/>
                                      </a:srgbClr>
                                    </a:outerShdw>
                                  </a:effectLst>
                                  <a:latin typeface="Cambria Math" panose="02040503050406030204" pitchFamily="18" charset="0"/>
                                </a:rPr>
                                <m:t>𝒔𝒂𝒍</m:t>
                              </m:r>
                            </m:sub>
                          </m:sSub>
                          <m:d>
                            <m:dPr>
                              <m:ctrlPr>
                                <a:rPr lang="es-MX" sz="2400" b="1" i="1">
                                  <a:effectLst>
                                    <a:outerShdw blurRad="38100" dist="38100" dir="2700000" algn="tl">
                                      <a:srgbClr val="000000">
                                        <a:alpha val="43137"/>
                                      </a:srgbClr>
                                    </a:outerShdw>
                                  </a:effectLst>
                                  <a:latin typeface="Cambria Math" panose="02040503050406030204" pitchFamily="18" charset="0"/>
                                </a:rPr>
                              </m:ctrlPr>
                            </m:dPr>
                            <m:e>
                              <m:r>
                                <a:rPr lang="es-PA" sz="2400" b="1" i="1">
                                  <a:effectLst>
                                    <a:outerShdw blurRad="38100" dist="38100" dir="2700000" algn="tl">
                                      <a:srgbClr val="000000">
                                        <a:alpha val="43137"/>
                                      </a:srgbClr>
                                    </a:outerShdw>
                                  </a:effectLst>
                                  <a:latin typeface="Cambria Math" panose="02040503050406030204" pitchFamily="18" charset="0"/>
                                </a:rPr>
                                <m:t>𝒔</m:t>
                              </m:r>
                            </m:e>
                          </m:d>
                        </m:num>
                        <m:den>
                          <m:sSub>
                            <m:sSubPr>
                              <m:ctrlPr>
                                <a:rPr lang="es-MX" sz="2400" b="1" i="1">
                                  <a:effectLst>
                                    <a:outerShdw blurRad="38100" dist="38100" dir="2700000" algn="tl">
                                      <a:srgbClr val="000000">
                                        <a:alpha val="43137"/>
                                      </a:srgbClr>
                                    </a:outerShdw>
                                  </a:effectLst>
                                  <a:latin typeface="Cambria Math" panose="02040503050406030204" pitchFamily="18" charset="0"/>
                                </a:rPr>
                              </m:ctrlPr>
                            </m:sSubPr>
                            <m:e>
                              <m:r>
                                <a:rPr lang="es-PA" sz="2400" b="1" i="1">
                                  <a:effectLst>
                                    <a:outerShdw blurRad="38100" dist="38100" dir="2700000" algn="tl">
                                      <a:srgbClr val="000000">
                                        <a:alpha val="43137"/>
                                      </a:srgbClr>
                                    </a:outerShdw>
                                  </a:effectLst>
                                  <a:latin typeface="Cambria Math" panose="02040503050406030204" pitchFamily="18" charset="0"/>
                                </a:rPr>
                                <m:t>𝑽</m:t>
                              </m:r>
                            </m:e>
                            <m:sub>
                              <m:r>
                                <a:rPr lang="es-PA" sz="2400" b="1" i="1">
                                  <a:effectLst>
                                    <a:outerShdw blurRad="38100" dist="38100" dir="2700000" algn="tl">
                                      <a:srgbClr val="000000">
                                        <a:alpha val="43137"/>
                                      </a:srgbClr>
                                    </a:outerShdw>
                                  </a:effectLst>
                                  <a:latin typeface="Cambria Math" panose="02040503050406030204" pitchFamily="18" charset="0"/>
                                </a:rPr>
                                <m:t>𝒔</m:t>
                              </m:r>
                              <m:r>
                                <a:rPr lang="es-PA" sz="2400" b="1" i="1">
                                  <a:effectLst>
                                    <a:outerShdw blurRad="38100" dist="38100" dir="2700000" algn="tl">
                                      <a:srgbClr val="000000">
                                        <a:alpha val="43137"/>
                                      </a:srgbClr>
                                    </a:outerShdw>
                                  </a:effectLst>
                                  <a:latin typeface="Cambria Math" panose="02040503050406030204" pitchFamily="18" charset="0"/>
                                </a:rPr>
                                <m:t>ñ</m:t>
                              </m:r>
                            </m:sub>
                          </m:sSub>
                          <m:d>
                            <m:dPr>
                              <m:ctrlPr>
                                <a:rPr lang="es-MX" sz="2400" b="1" i="1">
                                  <a:effectLst>
                                    <a:outerShdw blurRad="38100" dist="38100" dir="2700000" algn="tl">
                                      <a:srgbClr val="000000">
                                        <a:alpha val="43137"/>
                                      </a:srgbClr>
                                    </a:outerShdw>
                                  </a:effectLst>
                                  <a:latin typeface="Cambria Math" panose="02040503050406030204" pitchFamily="18" charset="0"/>
                                </a:rPr>
                              </m:ctrlPr>
                            </m:dPr>
                            <m:e>
                              <m:r>
                                <a:rPr lang="es-PA" sz="2400" b="1" i="1">
                                  <a:effectLst>
                                    <a:outerShdw blurRad="38100" dist="38100" dir="2700000" algn="tl">
                                      <a:srgbClr val="000000">
                                        <a:alpha val="43137"/>
                                      </a:srgbClr>
                                    </a:outerShdw>
                                  </a:effectLst>
                                  <a:latin typeface="Cambria Math" panose="02040503050406030204" pitchFamily="18" charset="0"/>
                                </a:rPr>
                                <m:t>𝒔</m:t>
                              </m:r>
                            </m:e>
                          </m:d>
                        </m:den>
                      </m:f>
                    </m:oMath>
                  </m:oMathPara>
                </a14:m>
                <a:endParaRPr lang="es-MX" sz="2400" b="1" dirty="0">
                  <a:effectLst>
                    <a:outerShdw blurRad="38100" dist="38100" dir="2700000" algn="tl">
                      <a:srgbClr val="000000">
                        <a:alpha val="43137"/>
                      </a:srgbClr>
                    </a:outerShdw>
                  </a:effectLst>
                </a:endParaRPr>
              </a:p>
            </p:txBody>
          </p:sp>
        </mc:Choice>
        <mc:Fallback xmlns="">
          <p:sp>
            <p:nvSpPr>
              <p:cNvPr id="12" name="Rectángulo 11">
                <a:extLst>
                  <a:ext uri="{FF2B5EF4-FFF2-40B4-BE49-F238E27FC236}">
                    <a16:creationId xmlns:a16="http://schemas.microsoft.com/office/drawing/2014/main" id="{51E4C928-57B2-48B2-BD99-C9CE66ED9005}"/>
                  </a:ext>
                </a:extLst>
              </p:cNvPr>
              <p:cNvSpPr>
                <a:spLocks noRot="1" noChangeAspect="1" noMove="1" noResize="1" noEditPoints="1" noAdjustHandles="1" noChangeArrowheads="1" noChangeShapeType="1" noTextEdit="1"/>
              </p:cNvSpPr>
              <p:nvPr/>
            </p:nvSpPr>
            <p:spPr>
              <a:xfrm>
                <a:off x="10330714" y="4350881"/>
                <a:ext cx="1223925" cy="871264"/>
              </a:xfrm>
              <a:prstGeom prst="rect">
                <a:avLst/>
              </a:prstGeom>
              <a:blipFill>
                <a:blip r:embed="rId8"/>
                <a:stretch>
                  <a:fillRect b="-699"/>
                </a:stretch>
              </a:blipFill>
            </p:spPr>
            <p:txBody>
              <a:bodyPr/>
              <a:lstStyle/>
              <a:p>
                <a:r>
                  <a:rPr lang="es-MX">
                    <a:noFill/>
                  </a:rPr>
                  <a:t> </a:t>
                </a:r>
              </a:p>
            </p:txBody>
          </p:sp>
        </mc:Fallback>
      </mc:AlternateContent>
      <p:pic>
        <p:nvPicPr>
          <p:cNvPr id="13" name="Imagen 12">
            <a:extLst>
              <a:ext uri="{FF2B5EF4-FFF2-40B4-BE49-F238E27FC236}">
                <a16:creationId xmlns:a16="http://schemas.microsoft.com/office/drawing/2014/main" id="{02E86EC6-A5C4-41D2-8EF5-F65D15AD1E05}"/>
              </a:ext>
            </a:extLst>
          </p:cNvPr>
          <p:cNvPicPr>
            <a:picLocks noChangeAspect="1"/>
          </p:cNvPicPr>
          <p:nvPr/>
        </p:nvPicPr>
        <p:blipFill>
          <a:blip r:embed="rId9"/>
          <a:stretch>
            <a:fillRect/>
          </a:stretch>
        </p:blipFill>
        <p:spPr>
          <a:xfrm>
            <a:off x="4485866" y="5787827"/>
            <a:ext cx="7706134" cy="917561"/>
          </a:xfrm>
          <a:prstGeom prst="rect">
            <a:avLst/>
          </a:prstGeom>
        </p:spPr>
      </p:pic>
    </p:spTree>
    <p:extLst>
      <p:ext uri="{BB962C8B-B14F-4D97-AF65-F5344CB8AC3E}">
        <p14:creationId xmlns:p14="http://schemas.microsoft.com/office/powerpoint/2010/main" val="2448261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BDFAA-6469-4673-AAD9-F1E3BFBEDB5A}"/>
              </a:ext>
            </a:extLst>
          </p:cNvPr>
          <p:cNvSpPr>
            <a:spLocks noGrp="1"/>
          </p:cNvSpPr>
          <p:nvPr>
            <p:ph type="title"/>
          </p:nvPr>
        </p:nvSpPr>
        <p:spPr>
          <a:xfrm>
            <a:off x="1025026" y="408286"/>
            <a:ext cx="10141948" cy="1596177"/>
          </a:xfrm>
        </p:spPr>
        <p:txBody>
          <a:bodyPr/>
          <a:lstStyle/>
          <a:p>
            <a:r>
              <a:rPr lang="es-PA" dirty="0"/>
              <a:t>Polos y Frecuencias de polo del Circuito en Frecuencias bajas</a:t>
            </a:r>
            <a:endParaRPr lang="es-MX" dirty="0"/>
          </a:p>
        </p:txBody>
      </p:sp>
      <p:pic>
        <p:nvPicPr>
          <p:cNvPr id="4" name="Imagen 3">
            <a:extLst>
              <a:ext uri="{FF2B5EF4-FFF2-40B4-BE49-F238E27FC236}">
                <a16:creationId xmlns:a16="http://schemas.microsoft.com/office/drawing/2014/main" id="{FF9EDC35-4955-405A-BE43-CE056FCF6339}"/>
              </a:ext>
            </a:extLst>
          </p:cNvPr>
          <p:cNvPicPr>
            <a:picLocks noChangeAspect="1"/>
          </p:cNvPicPr>
          <p:nvPr/>
        </p:nvPicPr>
        <p:blipFill>
          <a:blip r:embed="rId2"/>
          <a:stretch>
            <a:fillRect/>
          </a:stretch>
        </p:blipFill>
        <p:spPr>
          <a:xfrm>
            <a:off x="1068041" y="4367174"/>
            <a:ext cx="3469762" cy="2262188"/>
          </a:xfrm>
          <a:prstGeom prst="rect">
            <a:avLst/>
          </a:prstGeom>
        </p:spPr>
      </p:pic>
      <p:pic>
        <p:nvPicPr>
          <p:cNvPr id="5" name="Imagen 4">
            <a:extLst>
              <a:ext uri="{FF2B5EF4-FFF2-40B4-BE49-F238E27FC236}">
                <a16:creationId xmlns:a16="http://schemas.microsoft.com/office/drawing/2014/main" id="{7ECD2427-FCF9-4DBC-8158-661447E73F05}"/>
              </a:ext>
            </a:extLst>
          </p:cNvPr>
          <p:cNvPicPr>
            <a:picLocks noChangeAspect="1"/>
          </p:cNvPicPr>
          <p:nvPr/>
        </p:nvPicPr>
        <p:blipFill>
          <a:blip r:embed="rId3"/>
          <a:stretch>
            <a:fillRect/>
          </a:stretch>
        </p:blipFill>
        <p:spPr>
          <a:xfrm>
            <a:off x="228416" y="2311201"/>
            <a:ext cx="8667862" cy="1032073"/>
          </a:xfrm>
          <a:prstGeom prst="rect">
            <a:avLst/>
          </a:prstGeom>
        </p:spPr>
      </p:pic>
      <p:sp>
        <p:nvSpPr>
          <p:cNvPr id="6" name="CuadroTexto 5">
            <a:extLst>
              <a:ext uri="{FF2B5EF4-FFF2-40B4-BE49-F238E27FC236}">
                <a16:creationId xmlns:a16="http://schemas.microsoft.com/office/drawing/2014/main" id="{23FF48B8-162F-4E08-A68C-D1D9B1C8B890}"/>
              </a:ext>
            </a:extLst>
          </p:cNvPr>
          <p:cNvSpPr txBox="1"/>
          <p:nvPr/>
        </p:nvSpPr>
        <p:spPr>
          <a:xfrm>
            <a:off x="4993447" y="4690370"/>
            <a:ext cx="6662976" cy="1938992"/>
          </a:xfrm>
          <a:prstGeom prst="rect">
            <a:avLst/>
          </a:prstGeom>
          <a:noFill/>
        </p:spPr>
        <p:txBody>
          <a:bodyPr wrap="square" rtlCol="0">
            <a:spAutoFit/>
          </a:bodyPr>
          <a:lstStyle/>
          <a:p>
            <a:r>
              <a:rPr lang="es-PA" sz="2000" dirty="0"/>
              <a:t>Desventajas de este método</a:t>
            </a:r>
          </a:p>
          <a:p>
            <a:pPr marL="285750" indent="-285750">
              <a:buFont typeface="Arial" panose="020B0604020202020204" pitchFamily="34" charset="0"/>
              <a:buChar char="•"/>
            </a:pPr>
            <a:r>
              <a:rPr lang="es-PA" sz="2000" dirty="0"/>
              <a:t>Se demora mucho tiempo en el cálculo de la función de transferencia</a:t>
            </a:r>
          </a:p>
          <a:p>
            <a:pPr marL="285750" indent="-285750">
              <a:buFont typeface="Arial" panose="020B0604020202020204" pitchFamily="34" charset="0"/>
              <a:buChar char="•"/>
            </a:pPr>
            <a:r>
              <a:rPr lang="es-PA" sz="2000" dirty="0"/>
              <a:t>Hay que saber escoger bien la función de transferencia a calcular, ya que la red esta desacoplada y podría desaparecer algún polo</a:t>
            </a:r>
            <a:endParaRPr lang="es-MX" sz="2000" dirty="0"/>
          </a:p>
        </p:txBody>
      </p:sp>
      <p:sp>
        <p:nvSpPr>
          <p:cNvPr id="7" name="CuadroTexto 6">
            <a:extLst>
              <a:ext uri="{FF2B5EF4-FFF2-40B4-BE49-F238E27FC236}">
                <a16:creationId xmlns:a16="http://schemas.microsoft.com/office/drawing/2014/main" id="{7770B98D-A2D5-4D22-9739-BF3E6F3A799F}"/>
              </a:ext>
            </a:extLst>
          </p:cNvPr>
          <p:cNvSpPr txBox="1"/>
          <p:nvPr/>
        </p:nvSpPr>
        <p:spPr>
          <a:xfrm>
            <a:off x="4993447" y="3330856"/>
            <a:ext cx="6201422" cy="1323439"/>
          </a:xfrm>
          <a:prstGeom prst="rect">
            <a:avLst/>
          </a:prstGeom>
          <a:noFill/>
        </p:spPr>
        <p:txBody>
          <a:bodyPr wrap="square" rtlCol="0">
            <a:spAutoFit/>
          </a:bodyPr>
          <a:lstStyle/>
          <a:p>
            <a:r>
              <a:rPr lang="es-PA" sz="2000" dirty="0"/>
              <a:t>Se puede apreciar:</a:t>
            </a:r>
          </a:p>
          <a:p>
            <a:pPr marL="342900" indent="-342900">
              <a:buFont typeface="Arial" panose="020B0604020202020204" pitchFamily="34" charset="0"/>
              <a:buChar char="•"/>
            </a:pPr>
            <a:r>
              <a:rPr lang="es-PA" sz="2000" dirty="0"/>
              <a:t>que cada frecuencia de polo es función de un condensador diferente</a:t>
            </a:r>
          </a:p>
          <a:p>
            <a:pPr marL="342900" indent="-342900">
              <a:buFont typeface="Arial" panose="020B0604020202020204" pitchFamily="34" charset="0"/>
              <a:buChar char="•"/>
            </a:pPr>
            <a:r>
              <a:rPr lang="es-PA" sz="2000" dirty="0"/>
              <a:t>los polos son el negativo de las frecuencias de polo </a:t>
            </a:r>
            <a:endParaRPr lang="es-MX" sz="2000" dirty="0"/>
          </a:p>
        </p:txBody>
      </p:sp>
      <p:sp>
        <p:nvSpPr>
          <p:cNvPr id="8" name="CuadroTexto 7">
            <a:extLst>
              <a:ext uri="{FF2B5EF4-FFF2-40B4-BE49-F238E27FC236}">
                <a16:creationId xmlns:a16="http://schemas.microsoft.com/office/drawing/2014/main" id="{901325BF-AF40-4D2E-8461-7EB10139333B}"/>
              </a:ext>
            </a:extLst>
          </p:cNvPr>
          <p:cNvSpPr txBox="1"/>
          <p:nvPr/>
        </p:nvSpPr>
        <p:spPr>
          <a:xfrm>
            <a:off x="766354" y="3650012"/>
            <a:ext cx="2784480" cy="492443"/>
          </a:xfrm>
          <a:prstGeom prst="rect">
            <a:avLst/>
          </a:prstGeom>
          <a:noFill/>
        </p:spPr>
        <p:txBody>
          <a:bodyPr wrap="none" rtlCol="0">
            <a:spAutoFit/>
          </a:bodyPr>
          <a:lstStyle/>
          <a:p>
            <a:r>
              <a:rPr lang="es-PA" sz="2600" i="1" u="sng" dirty="0">
                <a:effectLst>
                  <a:outerShdw blurRad="38100" dist="38100" dir="2700000" algn="tl">
                    <a:srgbClr val="000000">
                      <a:alpha val="43137"/>
                    </a:srgbClr>
                  </a:outerShdw>
                </a:effectLst>
              </a:rPr>
              <a:t>Frecuencias de polo:</a:t>
            </a:r>
            <a:endParaRPr lang="es-MX" sz="2600"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2654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BBDB8-6AD4-442E-BDED-2A78BB6327C9}"/>
              </a:ext>
            </a:extLst>
          </p:cNvPr>
          <p:cNvSpPr>
            <a:spLocks noGrp="1"/>
          </p:cNvSpPr>
          <p:nvPr>
            <p:ph type="title"/>
          </p:nvPr>
        </p:nvSpPr>
        <p:spPr/>
        <p:txBody>
          <a:bodyPr/>
          <a:lstStyle/>
          <a:p>
            <a:r>
              <a:rPr lang="es-PA" dirty="0"/>
              <a:t>Cálculo Rápido de las Frecuencias de polo de frecuencias bajas</a:t>
            </a:r>
            <a:endParaRPr lang="es-MX" dirty="0"/>
          </a:p>
        </p:txBody>
      </p:sp>
      <p:sp>
        <p:nvSpPr>
          <p:cNvPr id="3" name="Marcador de contenido 2">
            <a:extLst>
              <a:ext uri="{FF2B5EF4-FFF2-40B4-BE49-F238E27FC236}">
                <a16:creationId xmlns:a16="http://schemas.microsoft.com/office/drawing/2014/main" id="{6AB52078-6333-45AC-938A-2343C03520ED}"/>
              </a:ext>
            </a:extLst>
          </p:cNvPr>
          <p:cNvSpPr>
            <a:spLocks noGrp="1"/>
          </p:cNvSpPr>
          <p:nvPr>
            <p:ph sz="quarter" idx="13"/>
          </p:nvPr>
        </p:nvSpPr>
        <p:spPr>
          <a:xfrm>
            <a:off x="914399" y="2214694"/>
            <a:ext cx="10363826" cy="1596177"/>
          </a:xfrm>
        </p:spPr>
        <p:txBody>
          <a:bodyPr/>
          <a:lstStyle/>
          <a:p>
            <a:pPr marL="0" indent="0">
              <a:buNone/>
            </a:pPr>
            <a:r>
              <a:rPr lang="es-PA" dirty="0"/>
              <a:t>El cálculo de las frecuencias de polo se puede </a:t>
            </a:r>
            <a:r>
              <a:rPr lang="es-PA" i="1" u="sng" dirty="0"/>
              <a:t>acelerar</a:t>
            </a:r>
            <a:r>
              <a:rPr lang="es-PA" dirty="0"/>
              <a:t> al considerar, en el circuito de frecuencias bajas, que solo una de las impedancias capacitivas está presente.  De modo que una función de transferencia del mismo, nos daría de forma </a:t>
            </a:r>
            <a:r>
              <a:rPr lang="es-PA" i="1" u="sng" dirty="0"/>
              <a:t>aproximada</a:t>
            </a:r>
            <a:r>
              <a:rPr lang="es-PA" dirty="0"/>
              <a:t>, la frecuencia de polo debida a este condensador.</a:t>
            </a:r>
            <a:endParaRPr lang="es-MX" dirty="0"/>
          </a:p>
        </p:txBody>
      </p:sp>
      <p:sp>
        <p:nvSpPr>
          <p:cNvPr id="4" name="CuadroTexto 3">
            <a:extLst>
              <a:ext uri="{FF2B5EF4-FFF2-40B4-BE49-F238E27FC236}">
                <a16:creationId xmlns:a16="http://schemas.microsoft.com/office/drawing/2014/main" id="{9075CDBF-F692-46B8-B212-7D2053D87766}"/>
              </a:ext>
            </a:extLst>
          </p:cNvPr>
          <p:cNvSpPr txBox="1"/>
          <p:nvPr/>
        </p:nvSpPr>
        <p:spPr>
          <a:xfrm>
            <a:off x="715505" y="3963269"/>
            <a:ext cx="11352669" cy="2246769"/>
          </a:xfrm>
          <a:prstGeom prst="rect">
            <a:avLst/>
          </a:prstGeom>
          <a:noFill/>
        </p:spPr>
        <p:txBody>
          <a:bodyPr wrap="square" rtlCol="0">
            <a:spAutoFit/>
          </a:bodyPr>
          <a:lstStyle/>
          <a:p>
            <a:r>
              <a:rPr lang="es-PA" sz="2000" dirty="0"/>
              <a:t>Procedimiento de este método, y calculo directo de las frecuencias:</a:t>
            </a:r>
          </a:p>
          <a:p>
            <a:pPr marL="457200" indent="-457200">
              <a:buFont typeface="+mj-lt"/>
              <a:buAutoNum type="arabicPeriod"/>
            </a:pPr>
            <a:r>
              <a:rPr lang="es-PA" sz="2000" dirty="0"/>
              <a:t>Se asume que uno de los condensadores es mucho menor que los otros.  Este será el único presente en el circuito ya que a frecuencias bajas los otros, mas grandes, se convierten en cortos circuitos</a:t>
            </a:r>
          </a:p>
          <a:p>
            <a:pPr marL="457200" indent="-457200">
              <a:buFont typeface="+mj-lt"/>
              <a:buAutoNum type="arabicPeriod"/>
            </a:pPr>
            <a:r>
              <a:rPr lang="es-PA" sz="2000" dirty="0"/>
              <a:t>Se calcula la función de transferencia:</a:t>
            </a:r>
          </a:p>
          <a:p>
            <a:pPr marL="800100" lvl="1" indent="-342900">
              <a:buFont typeface="Arial" panose="020B0604020202020204" pitchFamily="34" charset="0"/>
              <a:buChar char="•"/>
            </a:pPr>
            <a:r>
              <a:rPr lang="es-PA" sz="2000" dirty="0"/>
              <a:t>se eliminan todas las fuentes independientes</a:t>
            </a:r>
          </a:p>
          <a:p>
            <a:pPr marL="800100" lvl="1" indent="-342900">
              <a:buFont typeface="Arial" panose="020B0604020202020204" pitchFamily="34" charset="0"/>
              <a:buChar char="•"/>
            </a:pPr>
            <a:r>
              <a:rPr lang="es-PA" sz="2000" dirty="0"/>
              <a:t>se excita correctamente el circuito con una fuente de corriente en paralelo con el condensador</a:t>
            </a:r>
          </a:p>
          <a:p>
            <a:pPr marL="800100" lvl="1" indent="-342900">
              <a:buFont typeface="Arial" panose="020B0604020202020204" pitchFamily="34" charset="0"/>
              <a:buChar char="•"/>
            </a:pPr>
            <a:r>
              <a:rPr lang="es-PA" sz="2000" dirty="0"/>
              <a:t>y se toma como salida el voltaje entre las terminales del condensador</a:t>
            </a:r>
          </a:p>
        </p:txBody>
      </p:sp>
    </p:spTree>
    <p:extLst>
      <p:ext uri="{BB962C8B-B14F-4D97-AF65-F5344CB8AC3E}">
        <p14:creationId xmlns:p14="http://schemas.microsoft.com/office/powerpoint/2010/main" val="1077861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C23EAC3-34D7-44F0-8E8A-E7575B22BB7F}"/>
              </a:ext>
            </a:extLst>
          </p:cNvPr>
          <p:cNvSpPr>
            <a:spLocks noGrp="1"/>
          </p:cNvSpPr>
          <p:nvPr>
            <p:ph type="title"/>
          </p:nvPr>
        </p:nvSpPr>
        <p:spPr>
          <a:xfrm>
            <a:off x="914400" y="396877"/>
            <a:ext cx="10363200" cy="1595438"/>
          </a:xfrm>
        </p:spPr>
        <p:txBody>
          <a:bodyPr/>
          <a:lstStyle/>
          <a:p>
            <a:r>
              <a:rPr lang="es-PA" dirty="0"/>
              <a:t>Cálculo Rápido de las Frecuencias de polo de frecuencias bajas</a:t>
            </a:r>
            <a:endParaRPr lang="es-MX" dirty="0"/>
          </a:p>
        </p:txBody>
      </p:sp>
      <p:sp>
        <p:nvSpPr>
          <p:cNvPr id="5" name="CuadroTexto 4">
            <a:extLst>
              <a:ext uri="{FF2B5EF4-FFF2-40B4-BE49-F238E27FC236}">
                <a16:creationId xmlns:a16="http://schemas.microsoft.com/office/drawing/2014/main" id="{74977AE8-1036-4A52-BED1-589392C6C45E}"/>
              </a:ext>
            </a:extLst>
          </p:cNvPr>
          <p:cNvSpPr txBox="1"/>
          <p:nvPr/>
        </p:nvSpPr>
        <p:spPr>
          <a:xfrm>
            <a:off x="428081" y="2215855"/>
            <a:ext cx="5667919" cy="1631216"/>
          </a:xfrm>
          <a:prstGeom prst="rect">
            <a:avLst/>
          </a:prstGeom>
          <a:noFill/>
        </p:spPr>
        <p:txBody>
          <a:bodyPr wrap="square" rtlCol="0">
            <a:spAutoFit/>
          </a:bodyPr>
          <a:lstStyle/>
          <a:p>
            <a:r>
              <a:rPr lang="es-PA" sz="2000" dirty="0"/>
              <a:t>El circuito resultante se simplifica encontrando la resistencia equivalente (</a:t>
            </a:r>
            <a:r>
              <a:rPr lang="es-PA" sz="2000" dirty="0" err="1"/>
              <a:t>Reqx</a:t>
            </a:r>
            <a:r>
              <a:rPr lang="es-PA" sz="2000" dirty="0"/>
              <a:t>) entre las terminales del condensador (</a:t>
            </a:r>
            <a:r>
              <a:rPr lang="es-PA" sz="2000" dirty="0" err="1"/>
              <a:t>Cx</a:t>
            </a:r>
            <a:r>
              <a:rPr lang="es-PA" sz="2000" dirty="0"/>
              <a:t>), de modo que tenemos un circuito como este.</a:t>
            </a:r>
          </a:p>
          <a:p>
            <a:endParaRPr lang="es-MX" sz="2000" dirty="0"/>
          </a:p>
        </p:txBody>
      </p:sp>
      <p:sp>
        <p:nvSpPr>
          <p:cNvPr id="6" name="CuadroTexto 5">
            <a:extLst>
              <a:ext uri="{FF2B5EF4-FFF2-40B4-BE49-F238E27FC236}">
                <a16:creationId xmlns:a16="http://schemas.microsoft.com/office/drawing/2014/main" id="{4BB75400-3E6F-4F73-8AD1-45612F5FA1E3}"/>
              </a:ext>
            </a:extLst>
          </p:cNvPr>
          <p:cNvSpPr txBox="1"/>
          <p:nvPr/>
        </p:nvSpPr>
        <p:spPr>
          <a:xfrm>
            <a:off x="1001486" y="1781091"/>
            <a:ext cx="2767104" cy="523220"/>
          </a:xfrm>
          <a:prstGeom prst="rect">
            <a:avLst/>
          </a:prstGeom>
          <a:noFill/>
        </p:spPr>
        <p:txBody>
          <a:bodyPr wrap="none" rtlCol="0">
            <a:spAutoFit/>
          </a:bodyPr>
          <a:lstStyle/>
          <a:p>
            <a:r>
              <a:rPr lang="es-PA" sz="2800" b="1" i="1" u="sng" dirty="0">
                <a:effectLst>
                  <a:outerShdw blurRad="38100" dist="38100" dir="2700000" algn="tl">
                    <a:srgbClr val="000000">
                      <a:alpha val="43137"/>
                    </a:srgbClr>
                  </a:outerShdw>
                </a:effectLst>
              </a:rPr>
              <a:t>Circuito resultante:</a:t>
            </a:r>
            <a:endParaRPr lang="es-MX" sz="2800" b="1" i="1" u="sng" dirty="0">
              <a:effectLst>
                <a:outerShdw blurRad="38100" dist="38100" dir="2700000" algn="tl">
                  <a:srgbClr val="000000">
                    <a:alpha val="43137"/>
                  </a:srgbClr>
                </a:outerShdw>
              </a:effectLst>
            </a:endParaRPr>
          </a:p>
        </p:txBody>
      </p:sp>
      <p:pic>
        <p:nvPicPr>
          <p:cNvPr id="7" name="Imagen 6">
            <a:extLst>
              <a:ext uri="{FF2B5EF4-FFF2-40B4-BE49-F238E27FC236}">
                <a16:creationId xmlns:a16="http://schemas.microsoft.com/office/drawing/2014/main" id="{A48D0D2F-8D78-4A28-96FA-0A5FD48A24ED}"/>
              </a:ext>
            </a:extLst>
          </p:cNvPr>
          <p:cNvPicPr>
            <a:picLocks noChangeAspect="1"/>
          </p:cNvPicPr>
          <p:nvPr/>
        </p:nvPicPr>
        <p:blipFill>
          <a:blip r:embed="rId2"/>
          <a:stretch>
            <a:fillRect/>
          </a:stretch>
        </p:blipFill>
        <p:spPr>
          <a:xfrm>
            <a:off x="6467493" y="1717937"/>
            <a:ext cx="5105400" cy="2352675"/>
          </a:xfrm>
          <a:prstGeom prst="rect">
            <a:avLst/>
          </a:prstGeom>
        </p:spPr>
      </p:pic>
      <p:sp>
        <p:nvSpPr>
          <p:cNvPr id="8" name="CuadroTexto 7">
            <a:extLst>
              <a:ext uri="{FF2B5EF4-FFF2-40B4-BE49-F238E27FC236}">
                <a16:creationId xmlns:a16="http://schemas.microsoft.com/office/drawing/2014/main" id="{111AB219-28EF-4907-A43D-5A4234AEB6CC}"/>
              </a:ext>
            </a:extLst>
          </p:cNvPr>
          <p:cNvSpPr txBox="1"/>
          <p:nvPr/>
        </p:nvSpPr>
        <p:spPr>
          <a:xfrm>
            <a:off x="914400" y="3502068"/>
            <a:ext cx="5392823" cy="461665"/>
          </a:xfrm>
          <a:prstGeom prst="rect">
            <a:avLst/>
          </a:prstGeom>
          <a:noFill/>
        </p:spPr>
        <p:txBody>
          <a:bodyPr wrap="none" rtlCol="0">
            <a:spAutoFit/>
          </a:bodyPr>
          <a:lstStyle/>
          <a:p>
            <a:r>
              <a:rPr lang="es-PA" sz="2400" b="1" i="1" u="sng" dirty="0"/>
              <a:t>Función de transferencia genérica calculada:</a:t>
            </a:r>
            <a:endParaRPr lang="es-MX" sz="2400" b="1" i="1" u="sng" dirty="0"/>
          </a:p>
        </p:txBody>
      </p:sp>
      <p:pic>
        <p:nvPicPr>
          <p:cNvPr id="9" name="Imagen 8">
            <a:extLst>
              <a:ext uri="{FF2B5EF4-FFF2-40B4-BE49-F238E27FC236}">
                <a16:creationId xmlns:a16="http://schemas.microsoft.com/office/drawing/2014/main" id="{91FF976E-EA32-42C7-83EB-A6AB8DB0E715}"/>
              </a:ext>
            </a:extLst>
          </p:cNvPr>
          <p:cNvPicPr>
            <a:picLocks noChangeAspect="1"/>
          </p:cNvPicPr>
          <p:nvPr/>
        </p:nvPicPr>
        <p:blipFill>
          <a:blip r:embed="rId3"/>
          <a:stretch>
            <a:fillRect/>
          </a:stretch>
        </p:blipFill>
        <p:spPr>
          <a:xfrm>
            <a:off x="510440" y="3991896"/>
            <a:ext cx="4833647" cy="593352"/>
          </a:xfrm>
          <a:prstGeom prst="rect">
            <a:avLst/>
          </a:prstGeom>
        </p:spPr>
      </p:pic>
      <p:pic>
        <p:nvPicPr>
          <p:cNvPr id="10" name="Imagen 9">
            <a:extLst>
              <a:ext uri="{FF2B5EF4-FFF2-40B4-BE49-F238E27FC236}">
                <a16:creationId xmlns:a16="http://schemas.microsoft.com/office/drawing/2014/main" id="{FAED89A3-0D57-4A39-8558-7EBDDEBABCC7}"/>
              </a:ext>
            </a:extLst>
          </p:cNvPr>
          <p:cNvPicPr>
            <a:picLocks noChangeAspect="1"/>
          </p:cNvPicPr>
          <p:nvPr/>
        </p:nvPicPr>
        <p:blipFill>
          <a:blip r:embed="rId4"/>
          <a:stretch>
            <a:fillRect/>
          </a:stretch>
        </p:blipFill>
        <p:spPr>
          <a:xfrm>
            <a:off x="510439" y="4616000"/>
            <a:ext cx="4833647" cy="1090980"/>
          </a:xfrm>
          <a:prstGeom prst="rect">
            <a:avLst/>
          </a:prstGeom>
        </p:spPr>
      </p:pic>
      <p:pic>
        <p:nvPicPr>
          <p:cNvPr id="11" name="Imagen 10">
            <a:extLst>
              <a:ext uri="{FF2B5EF4-FFF2-40B4-BE49-F238E27FC236}">
                <a16:creationId xmlns:a16="http://schemas.microsoft.com/office/drawing/2014/main" id="{BA48C125-9DAB-4CCA-9E8A-CCE285042DC6}"/>
              </a:ext>
            </a:extLst>
          </p:cNvPr>
          <p:cNvPicPr>
            <a:picLocks noChangeAspect="1"/>
          </p:cNvPicPr>
          <p:nvPr/>
        </p:nvPicPr>
        <p:blipFill>
          <a:blip r:embed="rId5"/>
          <a:stretch>
            <a:fillRect/>
          </a:stretch>
        </p:blipFill>
        <p:spPr>
          <a:xfrm>
            <a:off x="633093" y="5807807"/>
            <a:ext cx="3681412" cy="862697"/>
          </a:xfrm>
          <a:prstGeom prst="rect">
            <a:avLst/>
          </a:prstGeom>
        </p:spPr>
      </p:pic>
      <p:pic>
        <p:nvPicPr>
          <p:cNvPr id="12" name="Imagen 11">
            <a:extLst>
              <a:ext uri="{FF2B5EF4-FFF2-40B4-BE49-F238E27FC236}">
                <a16:creationId xmlns:a16="http://schemas.microsoft.com/office/drawing/2014/main" id="{48A4CEA5-7610-4A16-8D36-99B71A53EAFA}"/>
              </a:ext>
            </a:extLst>
          </p:cNvPr>
          <p:cNvPicPr>
            <a:picLocks noChangeAspect="1"/>
          </p:cNvPicPr>
          <p:nvPr/>
        </p:nvPicPr>
        <p:blipFill>
          <a:blip r:embed="rId6"/>
          <a:stretch>
            <a:fillRect/>
          </a:stretch>
        </p:blipFill>
        <p:spPr>
          <a:xfrm>
            <a:off x="8940300" y="4885375"/>
            <a:ext cx="3057525" cy="647700"/>
          </a:xfrm>
          <a:prstGeom prst="rect">
            <a:avLst/>
          </a:prstGeom>
          <a:ln w="38100">
            <a:solidFill>
              <a:schemeClr val="accent2">
                <a:lumMod val="75000"/>
              </a:schemeClr>
            </a:solidFill>
          </a:ln>
        </p:spPr>
      </p:pic>
      <p:sp>
        <p:nvSpPr>
          <p:cNvPr id="13" name="CuadroTexto 12">
            <a:extLst>
              <a:ext uri="{FF2B5EF4-FFF2-40B4-BE49-F238E27FC236}">
                <a16:creationId xmlns:a16="http://schemas.microsoft.com/office/drawing/2014/main" id="{5A6F7131-38C6-4CC7-A56D-8CBCF94CDF50}"/>
              </a:ext>
            </a:extLst>
          </p:cNvPr>
          <p:cNvSpPr txBox="1"/>
          <p:nvPr/>
        </p:nvSpPr>
        <p:spPr>
          <a:xfrm>
            <a:off x="5660351" y="4820008"/>
            <a:ext cx="2876805" cy="707886"/>
          </a:xfrm>
          <a:prstGeom prst="rect">
            <a:avLst/>
          </a:prstGeom>
          <a:noFill/>
        </p:spPr>
        <p:txBody>
          <a:bodyPr wrap="square" rtlCol="0">
            <a:spAutoFit/>
          </a:bodyPr>
          <a:lstStyle/>
          <a:p>
            <a:r>
              <a:rPr lang="es-PA" sz="2000" b="1" i="1" u="sng" dirty="0">
                <a:solidFill>
                  <a:schemeClr val="accent2">
                    <a:lumMod val="75000"/>
                  </a:schemeClr>
                </a:solidFill>
                <a:effectLst>
                  <a:outerShdw blurRad="38100" dist="38100" dir="2700000" algn="tl">
                    <a:srgbClr val="000000">
                      <a:alpha val="43137"/>
                    </a:srgbClr>
                  </a:outerShdw>
                </a:effectLst>
              </a:rPr>
              <a:t>La fórmula general para la frecuencia de polo sería: </a:t>
            </a:r>
            <a:endParaRPr lang="es-MX" sz="2000" b="1" i="1" u="sng" dirty="0">
              <a:solidFill>
                <a:schemeClr val="accent2">
                  <a:lumMod val="75000"/>
                </a:schemeClr>
              </a:solidFill>
              <a:effectLst>
                <a:outerShdw blurRad="38100" dist="38100" dir="2700000" algn="tl">
                  <a:srgbClr val="000000">
                    <a:alpha val="43137"/>
                  </a:srgbClr>
                </a:outerShdw>
              </a:effectLst>
            </a:endParaRPr>
          </a:p>
        </p:txBody>
      </p:sp>
      <p:sp>
        <p:nvSpPr>
          <p:cNvPr id="14" name="Rectángulo 13">
            <a:extLst>
              <a:ext uri="{FF2B5EF4-FFF2-40B4-BE49-F238E27FC236}">
                <a16:creationId xmlns:a16="http://schemas.microsoft.com/office/drawing/2014/main" id="{CADA144D-7A71-4E17-9A32-DDB4F47B439C}"/>
              </a:ext>
            </a:extLst>
          </p:cNvPr>
          <p:cNvSpPr/>
          <p:nvPr/>
        </p:nvSpPr>
        <p:spPr>
          <a:xfrm>
            <a:off x="5660351" y="4070611"/>
            <a:ext cx="6636152" cy="707886"/>
          </a:xfrm>
          <a:prstGeom prst="rect">
            <a:avLst/>
          </a:prstGeom>
        </p:spPr>
        <p:txBody>
          <a:bodyPr wrap="square">
            <a:spAutoFit/>
          </a:bodyPr>
          <a:lstStyle/>
          <a:p>
            <a:pPr marL="469900" lvl="1" indent="-457200">
              <a:buFont typeface="+mj-lt"/>
              <a:buAutoNum type="arabicPeriod" startAt="3"/>
            </a:pPr>
            <a:r>
              <a:rPr lang="es-PA" sz="2000" dirty="0"/>
              <a:t>Se extrae la frecuencia de polo de la función de transferencia calculada</a:t>
            </a:r>
          </a:p>
        </p:txBody>
      </p:sp>
      <p:sp>
        <p:nvSpPr>
          <p:cNvPr id="15" name="Rectángulo 14">
            <a:extLst>
              <a:ext uri="{FF2B5EF4-FFF2-40B4-BE49-F238E27FC236}">
                <a16:creationId xmlns:a16="http://schemas.microsoft.com/office/drawing/2014/main" id="{0655DDCF-95F5-4E71-A90D-B99A87F3C957}"/>
              </a:ext>
            </a:extLst>
          </p:cNvPr>
          <p:cNvSpPr/>
          <p:nvPr/>
        </p:nvSpPr>
        <p:spPr>
          <a:xfrm>
            <a:off x="5727264" y="5807807"/>
            <a:ext cx="5301860" cy="707886"/>
          </a:xfrm>
          <a:prstGeom prst="rect">
            <a:avLst/>
          </a:prstGeom>
        </p:spPr>
        <p:txBody>
          <a:bodyPr wrap="square">
            <a:spAutoFit/>
          </a:bodyPr>
          <a:lstStyle/>
          <a:p>
            <a:pPr marL="469900" lvl="1" indent="-457200">
              <a:buFont typeface="+mj-lt"/>
              <a:buAutoNum type="arabicPeriod" startAt="4"/>
            </a:pPr>
            <a:r>
              <a:rPr lang="es-PA" sz="2000" dirty="0"/>
              <a:t>Finalmente se repite el procedimiento para cada condensador externo</a:t>
            </a:r>
          </a:p>
        </p:txBody>
      </p:sp>
    </p:spTree>
    <p:extLst>
      <p:ext uri="{BB962C8B-B14F-4D97-AF65-F5344CB8AC3E}">
        <p14:creationId xmlns:p14="http://schemas.microsoft.com/office/powerpoint/2010/main" val="339673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D5C23-094D-4F65-9073-90966BAB5B8D}"/>
              </a:ext>
            </a:extLst>
          </p:cNvPr>
          <p:cNvSpPr>
            <a:spLocks noGrp="1"/>
          </p:cNvSpPr>
          <p:nvPr>
            <p:ph type="title"/>
          </p:nvPr>
        </p:nvSpPr>
        <p:spPr>
          <a:xfrm>
            <a:off x="913774" y="207435"/>
            <a:ext cx="10364451" cy="1596177"/>
          </a:xfrm>
        </p:spPr>
        <p:txBody>
          <a:bodyPr/>
          <a:lstStyle/>
          <a:p>
            <a:r>
              <a:rPr lang="es-PA" dirty="0"/>
              <a:t>Diagrama de Bode</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128B840-BF08-4B36-B1DB-68200BB49ED3}"/>
                  </a:ext>
                </a:extLst>
              </p:cNvPr>
              <p:cNvSpPr>
                <a:spLocks noGrp="1"/>
              </p:cNvSpPr>
              <p:nvPr>
                <p:ph sz="quarter" idx="13"/>
              </p:nvPr>
            </p:nvSpPr>
            <p:spPr>
              <a:xfrm>
                <a:off x="219076" y="1415562"/>
                <a:ext cx="6591028" cy="3766038"/>
              </a:xfrm>
            </p:spPr>
            <p:txBody>
              <a:bodyPr>
                <a:normAutofit lnSpcReduction="10000"/>
              </a:bodyPr>
              <a:lstStyle/>
              <a:p>
                <a:pPr marL="0" indent="0">
                  <a:buNone/>
                </a:pPr>
                <a:r>
                  <a:rPr lang="es-PA" cap="none" dirty="0"/>
                  <a:t>EL DIAGRAMA DE BODE no es mas que otra forma de representación de la respuesta en frecuencia de un sistema.</a:t>
                </a:r>
              </a:p>
              <a:p>
                <a:pPr marL="0" indent="0">
                  <a:buNone/>
                </a:pPr>
                <a:r>
                  <a:rPr lang="es-PA" cap="none" dirty="0"/>
                  <a:t>RESPUESTA EN FRECUENCIA:               </a:t>
                </a:r>
              </a:p>
              <a:p>
                <a:pPr marL="0" indent="0" algn="ctr">
                  <a:buNone/>
                </a:pPr>
                <a:r>
                  <a:rPr lang="es-PA" cap="none" dirty="0"/>
                  <a:t> </a:t>
                </a:r>
                <a14:m>
                  <m:oMath xmlns:m="http://schemas.openxmlformats.org/officeDocument/2006/math">
                    <m:sSub>
                      <m:sSubPr>
                        <m:ctrlPr>
                          <a:rPr lang="es-PA" b="0" i="1" cap="none" smtClean="0">
                            <a:latin typeface="Cambria Math" panose="02040503050406030204" pitchFamily="18" charset="0"/>
                          </a:rPr>
                        </m:ctrlPr>
                      </m:sSubPr>
                      <m:e>
                        <m:d>
                          <m:dPr>
                            <m:begChr m:val=""/>
                            <m:endChr m:val="|"/>
                            <m:ctrlPr>
                              <a:rPr lang="es-PA" b="0" i="1" cap="none" smtClean="0">
                                <a:latin typeface="Cambria Math" panose="02040503050406030204" pitchFamily="18" charset="0"/>
                              </a:rPr>
                            </m:ctrlPr>
                          </m:dPr>
                          <m:e>
                            <m:r>
                              <a:rPr lang="es-PA" i="1" cap="none">
                                <a:latin typeface="Cambria Math" panose="02040503050406030204" pitchFamily="18" charset="0"/>
                              </a:rPr>
                              <m:t>𝐻</m:t>
                            </m:r>
                            <m:d>
                              <m:dPr>
                                <m:ctrlPr>
                                  <a:rPr lang="es-PA" i="1" cap="none">
                                    <a:latin typeface="Cambria Math" panose="02040503050406030204" pitchFamily="18" charset="0"/>
                                  </a:rPr>
                                </m:ctrlPr>
                              </m:dPr>
                              <m:e>
                                <m:r>
                                  <a:rPr lang="es-PA" i="1" cap="none">
                                    <a:latin typeface="Cambria Math" panose="02040503050406030204" pitchFamily="18" charset="0"/>
                                  </a:rPr>
                                  <m:t>𝑠</m:t>
                                </m:r>
                              </m:e>
                            </m:d>
                          </m:e>
                        </m:d>
                      </m:e>
                      <m:sub>
                        <m:r>
                          <a:rPr lang="es-PA" b="0" i="1" cap="none" smtClean="0">
                            <a:latin typeface="Cambria Math" panose="02040503050406030204" pitchFamily="18" charset="0"/>
                          </a:rPr>
                          <m:t>𝑠</m:t>
                        </m:r>
                        <m:r>
                          <a:rPr lang="es-PA" b="0" i="1" cap="none" smtClean="0">
                            <a:latin typeface="Cambria Math" panose="02040503050406030204" pitchFamily="18" charset="0"/>
                          </a:rPr>
                          <m:t>=</m:t>
                        </m:r>
                        <m:r>
                          <a:rPr lang="es-PA" b="0" i="1" cap="none" smtClean="0">
                            <a:latin typeface="Cambria Math" panose="02040503050406030204" pitchFamily="18" charset="0"/>
                          </a:rPr>
                          <m:t>𝑗</m:t>
                        </m:r>
                        <m:r>
                          <a:rPr lang="es-PA" b="0" i="1" cap="none" smtClean="0">
                            <a:latin typeface="Cambria Math" panose="02040503050406030204" pitchFamily="18" charset="0"/>
                            <a:ea typeface="Cambria Math" panose="02040503050406030204" pitchFamily="18" charset="0"/>
                          </a:rPr>
                          <m:t>𝜔</m:t>
                        </m:r>
                      </m:sub>
                    </m:sSub>
                    <m:r>
                      <a:rPr lang="es-PA" b="0" i="1" cap="none" smtClean="0">
                        <a:latin typeface="Cambria Math" panose="02040503050406030204" pitchFamily="18" charset="0"/>
                      </a:rPr>
                      <m:t>=</m:t>
                    </m:r>
                    <m:r>
                      <a:rPr lang="es-PA" i="1" cap="none">
                        <a:latin typeface="Cambria Math" panose="02040503050406030204" pitchFamily="18" charset="0"/>
                      </a:rPr>
                      <m:t>𝐻</m:t>
                    </m:r>
                    <m:d>
                      <m:dPr>
                        <m:ctrlPr>
                          <a:rPr lang="es-PA" i="1" cap="none">
                            <a:latin typeface="Cambria Math" panose="02040503050406030204" pitchFamily="18" charset="0"/>
                          </a:rPr>
                        </m:ctrlPr>
                      </m:dPr>
                      <m:e>
                        <m:r>
                          <a:rPr lang="es-PA" b="0" i="1" cap="none" smtClean="0">
                            <a:latin typeface="Cambria Math" panose="02040503050406030204" pitchFamily="18" charset="0"/>
                          </a:rPr>
                          <m:t>𝑗</m:t>
                        </m:r>
                        <m:r>
                          <a:rPr lang="es-PA" b="0" i="1" cap="none" smtClean="0">
                            <a:latin typeface="Cambria Math" panose="02040503050406030204" pitchFamily="18" charset="0"/>
                            <a:ea typeface="Cambria Math" panose="02040503050406030204" pitchFamily="18" charset="0"/>
                          </a:rPr>
                          <m:t>𝜔</m:t>
                        </m:r>
                      </m:e>
                    </m:d>
                    <m:r>
                      <a:rPr lang="es-PA" b="0" i="1" cap="none" smtClean="0">
                        <a:latin typeface="Cambria Math" panose="02040503050406030204" pitchFamily="18" charset="0"/>
                      </a:rPr>
                      <m:t>=</m:t>
                    </m:r>
                    <m:d>
                      <m:dPr>
                        <m:begChr m:val="|"/>
                        <m:endChr m:val="|"/>
                        <m:ctrlPr>
                          <a:rPr lang="es-PA" b="0" i="1" cap="none" smtClean="0">
                            <a:latin typeface="Cambria Math" panose="02040503050406030204" pitchFamily="18" charset="0"/>
                          </a:rPr>
                        </m:ctrlPr>
                      </m:dPr>
                      <m:e>
                        <m:r>
                          <a:rPr lang="es-PA" b="0" i="1" cap="none" smtClean="0">
                            <a:latin typeface="Cambria Math" panose="02040503050406030204" pitchFamily="18" charset="0"/>
                          </a:rPr>
                          <m:t>𝐻</m:t>
                        </m:r>
                        <m:d>
                          <m:dPr>
                            <m:ctrlPr>
                              <a:rPr lang="es-PA" b="0" i="1" cap="none" smtClean="0">
                                <a:latin typeface="Cambria Math" panose="02040503050406030204" pitchFamily="18" charset="0"/>
                              </a:rPr>
                            </m:ctrlPr>
                          </m:dPr>
                          <m:e>
                            <m:r>
                              <a:rPr lang="es-PA" b="0" i="1" cap="none" smtClean="0">
                                <a:latin typeface="Cambria Math" panose="02040503050406030204" pitchFamily="18" charset="0"/>
                              </a:rPr>
                              <m:t>𝑗</m:t>
                            </m:r>
                            <m:r>
                              <a:rPr lang="es-PA" b="0" i="1" cap="none" smtClean="0">
                                <a:latin typeface="Cambria Math" panose="02040503050406030204" pitchFamily="18" charset="0"/>
                                <a:ea typeface="Cambria Math" panose="02040503050406030204" pitchFamily="18" charset="0"/>
                              </a:rPr>
                              <m:t>𝜔</m:t>
                            </m:r>
                          </m:e>
                        </m:d>
                      </m:e>
                    </m:d>
                    <m:sSup>
                      <m:sSupPr>
                        <m:ctrlPr>
                          <a:rPr lang="es-PA" b="0" i="1" cap="none" smtClean="0">
                            <a:latin typeface="Cambria Math" panose="02040503050406030204" pitchFamily="18" charset="0"/>
                          </a:rPr>
                        </m:ctrlPr>
                      </m:sSupPr>
                      <m:e>
                        <m:r>
                          <a:rPr lang="es-PA" b="0" i="1" cap="none" smtClean="0">
                            <a:latin typeface="Cambria Math" panose="02040503050406030204" pitchFamily="18" charset="0"/>
                          </a:rPr>
                          <m:t>𝑒</m:t>
                        </m:r>
                      </m:e>
                      <m:sup>
                        <m:r>
                          <a:rPr lang="es-PA" b="0" i="1" cap="none" smtClean="0">
                            <a:latin typeface="Cambria Math" panose="02040503050406030204" pitchFamily="18" charset="0"/>
                          </a:rPr>
                          <m:t>𝑗</m:t>
                        </m:r>
                        <m:r>
                          <a:rPr lang="es-PA" b="0" i="1" cap="none" smtClean="0">
                            <a:latin typeface="Cambria Math" panose="02040503050406030204" pitchFamily="18" charset="0"/>
                            <a:ea typeface="Cambria Math" panose="02040503050406030204" pitchFamily="18" charset="0"/>
                          </a:rPr>
                          <m:t>&lt;</m:t>
                        </m:r>
                        <m:r>
                          <a:rPr lang="es-PA" b="0" i="1" cap="none" smtClean="0">
                            <a:latin typeface="Cambria Math" panose="02040503050406030204" pitchFamily="18" charset="0"/>
                            <a:ea typeface="Cambria Math" panose="02040503050406030204" pitchFamily="18" charset="0"/>
                          </a:rPr>
                          <m:t>𝐻</m:t>
                        </m:r>
                        <m:d>
                          <m:dPr>
                            <m:ctrlPr>
                              <a:rPr lang="es-PA" b="0" i="1" cap="none" smtClean="0">
                                <a:latin typeface="Cambria Math" panose="02040503050406030204" pitchFamily="18" charset="0"/>
                                <a:ea typeface="Cambria Math" panose="02040503050406030204" pitchFamily="18" charset="0"/>
                              </a:rPr>
                            </m:ctrlPr>
                          </m:dPr>
                          <m:e>
                            <m:r>
                              <a:rPr lang="es-PA" b="0" i="1" cap="none" smtClean="0">
                                <a:latin typeface="Cambria Math" panose="02040503050406030204" pitchFamily="18" charset="0"/>
                                <a:ea typeface="Cambria Math" panose="02040503050406030204" pitchFamily="18" charset="0"/>
                              </a:rPr>
                              <m:t>𝑗</m:t>
                            </m:r>
                            <m:r>
                              <a:rPr lang="es-PA" b="0" i="1" cap="none" smtClean="0">
                                <a:latin typeface="Cambria Math" panose="02040503050406030204" pitchFamily="18" charset="0"/>
                                <a:ea typeface="Cambria Math" panose="02040503050406030204" pitchFamily="18" charset="0"/>
                              </a:rPr>
                              <m:t>𝜔</m:t>
                            </m:r>
                          </m:e>
                        </m:d>
                      </m:sup>
                    </m:sSup>
                  </m:oMath>
                </a14:m>
                <a:endParaRPr lang="es-PA" cap="none" dirty="0"/>
              </a:p>
              <a:p>
                <a:pPr marL="0" indent="0">
                  <a:buNone/>
                </a:pPr>
                <a:r>
                  <a:rPr lang="es-PA" cap="none" dirty="0"/>
                  <a:t>Como la respuesta en frecuencia es una función compleja, debe representarse mediante dos diagramas, a saber, la que representa la magnitud de la respuesta, y la fase de la respuesta.  De igual forma, el diagrama de Bode se representa mediante dos diagramas.</a:t>
                </a:r>
              </a:p>
              <a:p>
                <a:pPr marL="0" indent="0">
                  <a:buNone/>
                </a:pPr>
                <a:endParaRPr lang="es-PA" cap="none" dirty="0"/>
              </a:p>
              <a:p>
                <a:pPr marL="0" indent="0">
                  <a:buNone/>
                </a:pPr>
                <a:endParaRPr lang="es-MX" dirty="0"/>
              </a:p>
            </p:txBody>
          </p:sp>
        </mc:Choice>
        <mc:Fallback xmlns="">
          <p:sp>
            <p:nvSpPr>
              <p:cNvPr id="3" name="Marcador de contenido 2">
                <a:extLst>
                  <a:ext uri="{FF2B5EF4-FFF2-40B4-BE49-F238E27FC236}">
                    <a16:creationId xmlns:a16="http://schemas.microsoft.com/office/drawing/2014/main" id="{F128B840-BF08-4B36-B1DB-68200BB49ED3}"/>
                  </a:ext>
                </a:extLst>
              </p:cNvPr>
              <p:cNvSpPr>
                <a:spLocks noGrp="1" noRot="1" noChangeAspect="1" noMove="1" noResize="1" noEditPoints="1" noAdjustHandles="1" noChangeArrowheads="1" noChangeShapeType="1" noTextEdit="1"/>
              </p:cNvSpPr>
              <p:nvPr>
                <p:ph sz="quarter" idx="13"/>
              </p:nvPr>
            </p:nvSpPr>
            <p:spPr>
              <a:xfrm>
                <a:off x="219076" y="1415562"/>
                <a:ext cx="6591028" cy="3766038"/>
              </a:xfrm>
              <a:blipFill>
                <a:blip r:embed="rId2"/>
                <a:stretch>
                  <a:fillRect l="-1018" t="-485"/>
                </a:stretch>
              </a:blipFill>
            </p:spPr>
            <p:txBody>
              <a:bodyPr/>
              <a:lstStyle/>
              <a:p>
                <a:r>
                  <a:rPr lang="es-MX">
                    <a:noFill/>
                  </a:rPr>
                  <a:t> </a:t>
                </a:r>
              </a:p>
            </p:txBody>
          </p:sp>
        </mc:Fallback>
      </mc:AlternateContent>
      <p:sp>
        <p:nvSpPr>
          <p:cNvPr id="6" name="Rectángulo 5">
            <a:extLst>
              <a:ext uri="{FF2B5EF4-FFF2-40B4-BE49-F238E27FC236}">
                <a16:creationId xmlns:a16="http://schemas.microsoft.com/office/drawing/2014/main" id="{84C4CF25-FDB7-41CC-B771-C9C79BE921B3}"/>
              </a:ext>
            </a:extLst>
          </p:cNvPr>
          <p:cNvSpPr/>
          <p:nvPr/>
        </p:nvSpPr>
        <p:spPr>
          <a:xfrm>
            <a:off x="357051" y="5218611"/>
            <a:ext cx="11411154" cy="1015663"/>
          </a:xfrm>
          <a:prstGeom prst="rect">
            <a:avLst/>
          </a:prstGeom>
        </p:spPr>
        <p:txBody>
          <a:bodyPr wrap="square">
            <a:spAutoFit/>
          </a:bodyPr>
          <a:lstStyle/>
          <a:p>
            <a:r>
              <a:rPr lang="es-PA" sz="2000" dirty="0">
                <a:effectLst>
                  <a:outerShdw blurRad="38100" dist="38100" dir="2700000" algn="tl">
                    <a:srgbClr val="000000">
                      <a:alpha val="43137"/>
                    </a:srgbClr>
                  </a:outerShdw>
                </a:effectLst>
              </a:rPr>
              <a:t>La diferencia radica en que en el diagrama de Bode, se representan las respuestas (magnitud y fase) en función de la frecuencia expresada en décadas (u octavas).  Además, la magnitud de la respuesta en frecuencia se representa en decibelios (dB).</a:t>
            </a:r>
          </a:p>
        </p:txBody>
      </p:sp>
      <p:pic>
        <p:nvPicPr>
          <p:cNvPr id="7" name="Imagen 6">
            <a:extLst>
              <a:ext uri="{FF2B5EF4-FFF2-40B4-BE49-F238E27FC236}">
                <a16:creationId xmlns:a16="http://schemas.microsoft.com/office/drawing/2014/main" id="{57EBDC6A-9906-4C70-9B1B-B7437A99C1C5}"/>
              </a:ext>
            </a:extLst>
          </p:cNvPr>
          <p:cNvPicPr>
            <a:picLocks noChangeAspect="1"/>
          </p:cNvPicPr>
          <p:nvPr/>
        </p:nvPicPr>
        <p:blipFill>
          <a:blip r:embed="rId3"/>
          <a:stretch>
            <a:fillRect/>
          </a:stretch>
        </p:blipFill>
        <p:spPr>
          <a:xfrm>
            <a:off x="6767649" y="1418136"/>
            <a:ext cx="5067300" cy="3800475"/>
          </a:xfrm>
          <a:prstGeom prst="rect">
            <a:avLst/>
          </a:prstGeom>
        </p:spPr>
      </p:pic>
    </p:spTree>
    <p:extLst>
      <p:ext uri="{BB962C8B-B14F-4D97-AF65-F5344CB8AC3E}">
        <p14:creationId xmlns:p14="http://schemas.microsoft.com/office/powerpoint/2010/main" val="1757010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9084BD9-D011-4A12-8582-B38699A1C52B}"/>
              </a:ext>
            </a:extLst>
          </p:cNvPr>
          <p:cNvSpPr>
            <a:spLocks noGrp="1" noChangeArrowheads="1"/>
          </p:cNvSpPr>
          <p:nvPr>
            <p:ph type="title"/>
          </p:nvPr>
        </p:nvSpPr>
        <p:spPr>
          <a:xfrm>
            <a:off x="1809750" y="315912"/>
            <a:ext cx="8607425" cy="1082675"/>
          </a:xfrm>
        </p:spPr>
        <p:txBody>
          <a:bodyPr/>
          <a:lstStyle/>
          <a:p>
            <a:r>
              <a:rPr lang="es-ES_tradnl" altLang="es-MX" sz="3200" dirty="0"/>
              <a:t>Ejemplo: Cálculo Rápido de las frecuencias de polo de frecuencias baja </a:t>
            </a:r>
            <a:endParaRPr lang="es-ES" altLang="es-MX" sz="3200" dirty="0">
              <a:solidFill>
                <a:srgbClr val="CC3300"/>
              </a:solidFill>
            </a:endParaRPr>
          </a:p>
        </p:txBody>
      </p:sp>
      <p:sp>
        <p:nvSpPr>
          <p:cNvPr id="32772" name="Rectangle 7">
            <a:extLst>
              <a:ext uri="{FF2B5EF4-FFF2-40B4-BE49-F238E27FC236}">
                <a16:creationId xmlns:a16="http://schemas.microsoft.com/office/drawing/2014/main" id="{61D6EFE0-1EAC-4DBD-ABE8-920701D56E3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3" name="Rectangle 9">
            <a:extLst>
              <a:ext uri="{FF2B5EF4-FFF2-40B4-BE49-F238E27FC236}">
                <a16:creationId xmlns:a16="http://schemas.microsoft.com/office/drawing/2014/main" id="{A7FAD8AC-24F6-410B-A74F-D64E0C8D51E5}"/>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4" name="Rectangle 11">
            <a:extLst>
              <a:ext uri="{FF2B5EF4-FFF2-40B4-BE49-F238E27FC236}">
                <a16:creationId xmlns:a16="http://schemas.microsoft.com/office/drawing/2014/main" id="{C65CB269-16EB-4007-8A80-2BF707EC03F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5" name="Rectangle 13">
            <a:extLst>
              <a:ext uri="{FF2B5EF4-FFF2-40B4-BE49-F238E27FC236}">
                <a16:creationId xmlns:a16="http://schemas.microsoft.com/office/drawing/2014/main" id="{F8E0AF09-ACB5-459C-A7B5-179106120FE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6" name="Rectangle 15">
            <a:extLst>
              <a:ext uri="{FF2B5EF4-FFF2-40B4-BE49-F238E27FC236}">
                <a16:creationId xmlns:a16="http://schemas.microsoft.com/office/drawing/2014/main" id="{4ECD97D6-AE9A-44DD-B38C-786CA645914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7" name="Rectangle 16">
            <a:extLst>
              <a:ext uri="{FF2B5EF4-FFF2-40B4-BE49-F238E27FC236}">
                <a16:creationId xmlns:a16="http://schemas.microsoft.com/office/drawing/2014/main" id="{CC762150-77A5-4017-BC16-9362FF083293}"/>
              </a:ext>
            </a:extLst>
          </p:cNvPr>
          <p:cNvSpPr>
            <a:spLocks noChangeArrowheads="1"/>
          </p:cNvSpPr>
          <p:nvPr/>
        </p:nvSpPr>
        <p:spPr bwMode="auto">
          <a:xfrm>
            <a:off x="1524001" y="6725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2" name="CuadroTexto 1">
            <a:extLst>
              <a:ext uri="{FF2B5EF4-FFF2-40B4-BE49-F238E27FC236}">
                <a16:creationId xmlns:a16="http://schemas.microsoft.com/office/drawing/2014/main" id="{8C31BE36-895F-4712-8B29-4F21F135D773}"/>
              </a:ext>
            </a:extLst>
          </p:cNvPr>
          <p:cNvSpPr txBox="1"/>
          <p:nvPr/>
        </p:nvSpPr>
        <p:spPr>
          <a:xfrm>
            <a:off x="844732" y="1687567"/>
            <a:ext cx="10373122" cy="1200329"/>
          </a:xfrm>
          <a:prstGeom prst="rect">
            <a:avLst/>
          </a:prstGeom>
          <a:noFill/>
        </p:spPr>
        <p:txBody>
          <a:bodyPr wrap="square" rtlCol="0">
            <a:spAutoFit/>
          </a:bodyPr>
          <a:lstStyle/>
          <a:p>
            <a:r>
              <a:rPr lang="es-PA" sz="2400" dirty="0"/>
              <a:t>Ejemplo:  encuentre los polos y las frecuencias de polo (de frecuencias bajas) del amplificador en fuente común que se muestra a continuación, utilizando la aproximación de circuitos con un solo condensador</a:t>
            </a:r>
            <a:endParaRPr lang="es-MX" sz="2400" dirty="0"/>
          </a:p>
        </p:txBody>
      </p:sp>
      <p:pic>
        <p:nvPicPr>
          <p:cNvPr id="13" name="Imagen 12">
            <a:extLst>
              <a:ext uri="{FF2B5EF4-FFF2-40B4-BE49-F238E27FC236}">
                <a16:creationId xmlns:a16="http://schemas.microsoft.com/office/drawing/2014/main" id="{80B3EA21-64E3-4E59-AFA9-DB557FC47E90}"/>
              </a:ext>
            </a:extLst>
          </p:cNvPr>
          <p:cNvPicPr>
            <a:picLocks noChangeAspect="1"/>
          </p:cNvPicPr>
          <p:nvPr/>
        </p:nvPicPr>
        <p:blipFill>
          <a:blip r:embed="rId3"/>
          <a:stretch>
            <a:fillRect/>
          </a:stretch>
        </p:blipFill>
        <p:spPr>
          <a:xfrm>
            <a:off x="6274535" y="2946449"/>
            <a:ext cx="5689406" cy="2509698"/>
          </a:xfrm>
          <a:prstGeom prst="rect">
            <a:avLst/>
          </a:prstGeom>
        </p:spPr>
      </p:pic>
      <p:pic>
        <p:nvPicPr>
          <p:cNvPr id="4" name="Imagen 3">
            <a:extLst>
              <a:ext uri="{FF2B5EF4-FFF2-40B4-BE49-F238E27FC236}">
                <a16:creationId xmlns:a16="http://schemas.microsoft.com/office/drawing/2014/main" id="{F4C3E8FF-F3E9-47B8-9458-0A265E1D81A2}"/>
              </a:ext>
            </a:extLst>
          </p:cNvPr>
          <p:cNvPicPr>
            <a:picLocks noChangeAspect="1"/>
          </p:cNvPicPr>
          <p:nvPr/>
        </p:nvPicPr>
        <p:blipFill>
          <a:blip r:embed="rId4"/>
          <a:stretch>
            <a:fillRect/>
          </a:stretch>
        </p:blipFill>
        <p:spPr>
          <a:xfrm>
            <a:off x="103187" y="2946449"/>
            <a:ext cx="6010275" cy="3219450"/>
          </a:xfrm>
          <a:prstGeom prst="rect">
            <a:avLst/>
          </a:prstGeom>
        </p:spPr>
      </p:pic>
    </p:spTree>
    <p:extLst>
      <p:ext uri="{BB962C8B-B14F-4D97-AF65-F5344CB8AC3E}">
        <p14:creationId xmlns:p14="http://schemas.microsoft.com/office/powerpoint/2010/main" val="1062070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9FB4C-0BBE-4A27-A2B3-545317F80CAE}"/>
              </a:ext>
            </a:extLst>
          </p:cNvPr>
          <p:cNvSpPr>
            <a:spLocks noGrp="1"/>
          </p:cNvSpPr>
          <p:nvPr>
            <p:ph type="title"/>
          </p:nvPr>
        </p:nvSpPr>
        <p:spPr/>
        <p:txBody>
          <a:bodyPr/>
          <a:lstStyle/>
          <a:p>
            <a:r>
              <a:rPr lang="es-PA" dirty="0"/>
              <a:t>Calculo de la frecuencia de polo introducida por  C</a:t>
            </a:r>
            <a:r>
              <a:rPr lang="es-PA" cap="none" dirty="0"/>
              <a:t>c1</a:t>
            </a:r>
            <a:endParaRPr lang="es-MX" dirty="0"/>
          </a:p>
        </p:txBody>
      </p:sp>
      <p:pic>
        <p:nvPicPr>
          <p:cNvPr id="3" name="Imagen 2">
            <a:extLst>
              <a:ext uri="{FF2B5EF4-FFF2-40B4-BE49-F238E27FC236}">
                <a16:creationId xmlns:a16="http://schemas.microsoft.com/office/drawing/2014/main" id="{4A8DBED5-475D-41F8-A31E-D0036EB5E738}"/>
              </a:ext>
            </a:extLst>
          </p:cNvPr>
          <p:cNvPicPr>
            <a:picLocks noChangeAspect="1"/>
          </p:cNvPicPr>
          <p:nvPr/>
        </p:nvPicPr>
        <p:blipFill>
          <a:blip r:embed="rId2"/>
          <a:stretch>
            <a:fillRect/>
          </a:stretch>
        </p:blipFill>
        <p:spPr>
          <a:xfrm>
            <a:off x="5633115" y="2073927"/>
            <a:ext cx="6350004" cy="2724495"/>
          </a:xfrm>
          <a:prstGeom prst="rect">
            <a:avLst/>
          </a:prstGeom>
        </p:spPr>
      </p:pic>
      <p:sp>
        <p:nvSpPr>
          <p:cNvPr id="5" name="Rectángulo 4">
            <a:extLst>
              <a:ext uri="{FF2B5EF4-FFF2-40B4-BE49-F238E27FC236}">
                <a16:creationId xmlns:a16="http://schemas.microsoft.com/office/drawing/2014/main" id="{CA985A5D-4ABA-436D-A2EB-D72C512797E7}"/>
              </a:ext>
            </a:extLst>
          </p:cNvPr>
          <p:cNvSpPr/>
          <p:nvPr/>
        </p:nvSpPr>
        <p:spPr>
          <a:xfrm>
            <a:off x="757846" y="2073928"/>
            <a:ext cx="4728554" cy="2215991"/>
          </a:xfrm>
          <a:prstGeom prst="rect">
            <a:avLst/>
          </a:prstGeom>
        </p:spPr>
        <p:txBody>
          <a:bodyPr wrap="square">
            <a:spAutoFit/>
          </a:bodyPr>
          <a:lstStyle/>
          <a:p>
            <a:endParaRPr lang="es-PA" dirty="0"/>
          </a:p>
          <a:p>
            <a:r>
              <a:rPr lang="es-PA" sz="2400" dirty="0"/>
              <a:t>En el circuito:</a:t>
            </a:r>
          </a:p>
          <a:p>
            <a:pPr marL="285750" indent="-285750">
              <a:buFont typeface="Arial" panose="020B0604020202020204" pitchFamily="34" charset="0"/>
              <a:buChar char="•"/>
            </a:pPr>
            <a:r>
              <a:rPr lang="es-PA" sz="2400" dirty="0"/>
              <a:t>Sólo el condensador Cc1está presente</a:t>
            </a:r>
          </a:p>
          <a:p>
            <a:pPr marL="285750" indent="-285750">
              <a:buFont typeface="Arial" panose="020B0604020202020204" pitchFamily="34" charset="0"/>
              <a:buChar char="•"/>
            </a:pPr>
            <a:r>
              <a:rPr lang="es-PA" sz="2400" dirty="0"/>
              <a:t>Los condensadores Cs y Cc2 son cortos circuitos</a:t>
            </a:r>
            <a:endParaRPr lang="es-MX" sz="2400" dirty="0"/>
          </a:p>
        </p:txBody>
      </p:sp>
      <p:pic>
        <p:nvPicPr>
          <p:cNvPr id="7" name="Imagen 6">
            <a:extLst>
              <a:ext uri="{FF2B5EF4-FFF2-40B4-BE49-F238E27FC236}">
                <a16:creationId xmlns:a16="http://schemas.microsoft.com/office/drawing/2014/main" id="{BAC5AB33-77AE-4FA3-BD27-F08706DB128D}"/>
              </a:ext>
            </a:extLst>
          </p:cNvPr>
          <p:cNvPicPr>
            <a:picLocks noChangeAspect="1"/>
          </p:cNvPicPr>
          <p:nvPr/>
        </p:nvPicPr>
        <p:blipFill rotWithShape="1">
          <a:blip r:embed="rId3"/>
          <a:srcRect l="3175" t="2490" r="6357" b="64726"/>
          <a:stretch/>
        </p:blipFill>
        <p:spPr>
          <a:xfrm>
            <a:off x="7215105" y="5187036"/>
            <a:ext cx="4515341" cy="1066796"/>
          </a:xfrm>
          <a:prstGeom prst="rect">
            <a:avLst/>
          </a:prstGeom>
        </p:spPr>
      </p:pic>
      <p:sp>
        <p:nvSpPr>
          <p:cNvPr id="8" name="CuadroTexto 7">
            <a:extLst>
              <a:ext uri="{FF2B5EF4-FFF2-40B4-BE49-F238E27FC236}">
                <a16:creationId xmlns:a16="http://schemas.microsoft.com/office/drawing/2014/main" id="{4EAB2423-D2B5-48DB-ABA4-878BE5903D1F}"/>
              </a:ext>
            </a:extLst>
          </p:cNvPr>
          <p:cNvSpPr txBox="1"/>
          <p:nvPr/>
        </p:nvSpPr>
        <p:spPr>
          <a:xfrm>
            <a:off x="5313867" y="4914515"/>
            <a:ext cx="1579022" cy="523220"/>
          </a:xfrm>
          <a:prstGeom prst="rect">
            <a:avLst/>
          </a:prstGeom>
          <a:noFill/>
        </p:spPr>
        <p:txBody>
          <a:bodyPr wrap="none" rtlCol="0">
            <a:spAutoFit/>
          </a:bodyPr>
          <a:lstStyle/>
          <a:p>
            <a:r>
              <a:rPr lang="es-PA" sz="2800" b="1" i="1" dirty="0">
                <a:solidFill>
                  <a:srgbClr val="00B050"/>
                </a:solidFill>
                <a:effectLst>
                  <a:outerShdw blurRad="38100" dist="38100" dir="2700000" algn="tl">
                    <a:srgbClr val="000000">
                      <a:alpha val="43137"/>
                    </a:srgbClr>
                  </a:outerShdw>
                </a:effectLst>
              </a:rPr>
              <a:t>Resultado:</a:t>
            </a:r>
            <a:endParaRPr lang="es-MX" sz="2800" b="1" i="1" dirty="0">
              <a:solidFill>
                <a:srgbClr val="00B050"/>
              </a:solidFill>
              <a:effectLst>
                <a:outerShdw blurRad="38100" dist="38100" dir="2700000" algn="tl">
                  <a:srgbClr val="000000">
                    <a:alpha val="43137"/>
                  </a:srgbClr>
                </a:outerShdw>
              </a:effectLst>
            </a:endParaRPr>
          </a:p>
        </p:txBody>
      </p:sp>
      <p:pic>
        <p:nvPicPr>
          <p:cNvPr id="9" name="Imagen 8">
            <a:extLst>
              <a:ext uri="{FF2B5EF4-FFF2-40B4-BE49-F238E27FC236}">
                <a16:creationId xmlns:a16="http://schemas.microsoft.com/office/drawing/2014/main" id="{44C23FCC-2943-4452-B7B2-C174D1DF8F9E}"/>
              </a:ext>
            </a:extLst>
          </p:cNvPr>
          <p:cNvPicPr>
            <a:picLocks noChangeAspect="1"/>
          </p:cNvPicPr>
          <p:nvPr/>
        </p:nvPicPr>
        <p:blipFill>
          <a:blip r:embed="rId4"/>
          <a:stretch>
            <a:fillRect/>
          </a:stretch>
        </p:blipFill>
        <p:spPr>
          <a:xfrm>
            <a:off x="919616" y="5030372"/>
            <a:ext cx="3669802" cy="636599"/>
          </a:xfrm>
          <a:prstGeom prst="rect">
            <a:avLst/>
          </a:prstGeom>
        </p:spPr>
      </p:pic>
    </p:spTree>
    <p:extLst>
      <p:ext uri="{BB962C8B-B14F-4D97-AF65-F5344CB8AC3E}">
        <p14:creationId xmlns:p14="http://schemas.microsoft.com/office/powerpoint/2010/main" val="272867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9FB4C-0BBE-4A27-A2B3-545317F80CAE}"/>
              </a:ext>
            </a:extLst>
          </p:cNvPr>
          <p:cNvSpPr>
            <a:spLocks noGrp="1"/>
          </p:cNvSpPr>
          <p:nvPr>
            <p:ph type="title"/>
          </p:nvPr>
        </p:nvSpPr>
        <p:spPr/>
        <p:txBody>
          <a:bodyPr/>
          <a:lstStyle/>
          <a:p>
            <a:r>
              <a:rPr lang="es-PA" dirty="0"/>
              <a:t>Calculo de la frecuencia de polo introducida por  C</a:t>
            </a:r>
            <a:r>
              <a:rPr lang="es-PA" cap="none" dirty="0"/>
              <a:t>c2</a:t>
            </a:r>
            <a:endParaRPr lang="es-MX" dirty="0"/>
          </a:p>
        </p:txBody>
      </p:sp>
      <p:sp>
        <p:nvSpPr>
          <p:cNvPr id="5" name="Rectángulo 4">
            <a:extLst>
              <a:ext uri="{FF2B5EF4-FFF2-40B4-BE49-F238E27FC236}">
                <a16:creationId xmlns:a16="http://schemas.microsoft.com/office/drawing/2014/main" id="{CA985A5D-4ABA-436D-A2EB-D72C512797E7}"/>
              </a:ext>
            </a:extLst>
          </p:cNvPr>
          <p:cNvSpPr/>
          <p:nvPr/>
        </p:nvSpPr>
        <p:spPr>
          <a:xfrm>
            <a:off x="757846" y="2073928"/>
            <a:ext cx="4728554" cy="2215991"/>
          </a:xfrm>
          <a:prstGeom prst="rect">
            <a:avLst/>
          </a:prstGeom>
        </p:spPr>
        <p:txBody>
          <a:bodyPr wrap="square">
            <a:spAutoFit/>
          </a:bodyPr>
          <a:lstStyle/>
          <a:p>
            <a:endParaRPr lang="es-PA" dirty="0"/>
          </a:p>
          <a:p>
            <a:r>
              <a:rPr lang="es-PA" sz="2400" dirty="0"/>
              <a:t>En el circuito:</a:t>
            </a:r>
          </a:p>
          <a:p>
            <a:pPr marL="285750" indent="-285750">
              <a:buFont typeface="Arial" panose="020B0604020202020204" pitchFamily="34" charset="0"/>
              <a:buChar char="•"/>
            </a:pPr>
            <a:r>
              <a:rPr lang="es-PA" sz="2400" dirty="0"/>
              <a:t>Sólo el condensador Cc2 esta presente</a:t>
            </a:r>
          </a:p>
          <a:p>
            <a:pPr marL="285750" indent="-285750">
              <a:buFont typeface="Arial" panose="020B0604020202020204" pitchFamily="34" charset="0"/>
              <a:buChar char="•"/>
            </a:pPr>
            <a:r>
              <a:rPr lang="es-PA" sz="2400" dirty="0"/>
              <a:t>Los condensadores Cs y Cc1 son cortos circuitos</a:t>
            </a:r>
            <a:endParaRPr lang="es-MX" sz="2400" dirty="0"/>
          </a:p>
        </p:txBody>
      </p:sp>
      <p:pic>
        <p:nvPicPr>
          <p:cNvPr id="7" name="Imagen 6">
            <a:extLst>
              <a:ext uri="{FF2B5EF4-FFF2-40B4-BE49-F238E27FC236}">
                <a16:creationId xmlns:a16="http://schemas.microsoft.com/office/drawing/2014/main" id="{BAC5AB33-77AE-4FA3-BD27-F08706DB128D}"/>
              </a:ext>
            </a:extLst>
          </p:cNvPr>
          <p:cNvPicPr>
            <a:picLocks noChangeAspect="1"/>
          </p:cNvPicPr>
          <p:nvPr/>
        </p:nvPicPr>
        <p:blipFill rotWithShape="1">
          <a:blip r:embed="rId2"/>
          <a:srcRect l="71" t="65668" r="12085" b="-2512"/>
          <a:stretch/>
        </p:blipFill>
        <p:spPr>
          <a:xfrm>
            <a:off x="6594152" y="4914515"/>
            <a:ext cx="4845373" cy="1324968"/>
          </a:xfrm>
          <a:prstGeom prst="rect">
            <a:avLst/>
          </a:prstGeom>
        </p:spPr>
      </p:pic>
      <p:sp>
        <p:nvSpPr>
          <p:cNvPr id="8" name="CuadroTexto 7">
            <a:extLst>
              <a:ext uri="{FF2B5EF4-FFF2-40B4-BE49-F238E27FC236}">
                <a16:creationId xmlns:a16="http://schemas.microsoft.com/office/drawing/2014/main" id="{4EAB2423-D2B5-48DB-ABA4-878BE5903D1F}"/>
              </a:ext>
            </a:extLst>
          </p:cNvPr>
          <p:cNvSpPr txBox="1"/>
          <p:nvPr/>
        </p:nvSpPr>
        <p:spPr>
          <a:xfrm>
            <a:off x="4808338" y="4587124"/>
            <a:ext cx="1579022" cy="523220"/>
          </a:xfrm>
          <a:prstGeom prst="rect">
            <a:avLst/>
          </a:prstGeom>
          <a:noFill/>
        </p:spPr>
        <p:txBody>
          <a:bodyPr wrap="none" rtlCol="0">
            <a:spAutoFit/>
          </a:bodyPr>
          <a:lstStyle/>
          <a:p>
            <a:r>
              <a:rPr lang="es-PA" sz="2800" b="1" i="1" dirty="0">
                <a:solidFill>
                  <a:srgbClr val="00B050"/>
                </a:solidFill>
                <a:effectLst>
                  <a:outerShdw blurRad="38100" dist="38100" dir="2700000" algn="tl">
                    <a:srgbClr val="000000">
                      <a:alpha val="43137"/>
                    </a:srgbClr>
                  </a:outerShdw>
                </a:effectLst>
              </a:rPr>
              <a:t>Resultado:</a:t>
            </a:r>
            <a:endParaRPr lang="es-MX" sz="2800" b="1" i="1" dirty="0">
              <a:solidFill>
                <a:srgbClr val="00B050"/>
              </a:solidFill>
              <a:effectLst>
                <a:outerShdw blurRad="38100" dist="38100" dir="2700000" algn="tl">
                  <a:srgbClr val="000000">
                    <a:alpha val="43137"/>
                  </a:srgbClr>
                </a:outerShdw>
              </a:effectLst>
            </a:endParaRPr>
          </a:p>
        </p:txBody>
      </p:sp>
      <p:pic>
        <p:nvPicPr>
          <p:cNvPr id="4" name="Imagen 3">
            <a:extLst>
              <a:ext uri="{FF2B5EF4-FFF2-40B4-BE49-F238E27FC236}">
                <a16:creationId xmlns:a16="http://schemas.microsoft.com/office/drawing/2014/main" id="{7585C576-C30F-4B67-AF8B-995A1E0846F5}"/>
              </a:ext>
            </a:extLst>
          </p:cNvPr>
          <p:cNvPicPr>
            <a:picLocks noChangeAspect="1"/>
          </p:cNvPicPr>
          <p:nvPr/>
        </p:nvPicPr>
        <p:blipFill>
          <a:blip r:embed="rId3"/>
          <a:stretch>
            <a:fillRect/>
          </a:stretch>
        </p:blipFill>
        <p:spPr>
          <a:xfrm>
            <a:off x="5965658" y="1943484"/>
            <a:ext cx="5816768" cy="2533266"/>
          </a:xfrm>
          <a:prstGeom prst="rect">
            <a:avLst/>
          </a:prstGeom>
        </p:spPr>
      </p:pic>
      <p:pic>
        <p:nvPicPr>
          <p:cNvPr id="6" name="Imagen 5">
            <a:extLst>
              <a:ext uri="{FF2B5EF4-FFF2-40B4-BE49-F238E27FC236}">
                <a16:creationId xmlns:a16="http://schemas.microsoft.com/office/drawing/2014/main" id="{A88F9F28-78E1-4872-B6EC-88E5F03B0B41}"/>
              </a:ext>
            </a:extLst>
          </p:cNvPr>
          <p:cNvPicPr>
            <a:picLocks noChangeAspect="1"/>
          </p:cNvPicPr>
          <p:nvPr/>
        </p:nvPicPr>
        <p:blipFill>
          <a:blip r:embed="rId4"/>
          <a:stretch>
            <a:fillRect/>
          </a:stretch>
        </p:blipFill>
        <p:spPr>
          <a:xfrm>
            <a:off x="1324170" y="5033888"/>
            <a:ext cx="3082337" cy="659644"/>
          </a:xfrm>
          <a:prstGeom prst="rect">
            <a:avLst/>
          </a:prstGeom>
        </p:spPr>
      </p:pic>
    </p:spTree>
    <p:extLst>
      <p:ext uri="{BB962C8B-B14F-4D97-AF65-F5344CB8AC3E}">
        <p14:creationId xmlns:p14="http://schemas.microsoft.com/office/powerpoint/2010/main" val="1039927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9FB4C-0BBE-4A27-A2B3-545317F80CAE}"/>
              </a:ext>
            </a:extLst>
          </p:cNvPr>
          <p:cNvSpPr>
            <a:spLocks noGrp="1"/>
          </p:cNvSpPr>
          <p:nvPr>
            <p:ph type="title"/>
          </p:nvPr>
        </p:nvSpPr>
        <p:spPr/>
        <p:txBody>
          <a:bodyPr/>
          <a:lstStyle/>
          <a:p>
            <a:r>
              <a:rPr lang="es-PA" dirty="0"/>
              <a:t>Calculo de la frecuencia de polo introducida por  C</a:t>
            </a:r>
            <a:r>
              <a:rPr lang="es-PA" cap="none" dirty="0"/>
              <a:t>s</a:t>
            </a:r>
            <a:endParaRPr lang="es-MX" dirty="0"/>
          </a:p>
        </p:txBody>
      </p:sp>
      <p:sp>
        <p:nvSpPr>
          <p:cNvPr id="5" name="Rectángulo 4">
            <a:extLst>
              <a:ext uri="{FF2B5EF4-FFF2-40B4-BE49-F238E27FC236}">
                <a16:creationId xmlns:a16="http://schemas.microsoft.com/office/drawing/2014/main" id="{CA985A5D-4ABA-436D-A2EB-D72C512797E7}"/>
              </a:ext>
            </a:extLst>
          </p:cNvPr>
          <p:cNvSpPr/>
          <p:nvPr/>
        </p:nvSpPr>
        <p:spPr>
          <a:xfrm>
            <a:off x="757846" y="2073928"/>
            <a:ext cx="4728554" cy="2215991"/>
          </a:xfrm>
          <a:prstGeom prst="rect">
            <a:avLst/>
          </a:prstGeom>
        </p:spPr>
        <p:txBody>
          <a:bodyPr wrap="square">
            <a:spAutoFit/>
          </a:bodyPr>
          <a:lstStyle/>
          <a:p>
            <a:endParaRPr lang="es-PA" dirty="0"/>
          </a:p>
          <a:p>
            <a:r>
              <a:rPr lang="es-PA" sz="2400" dirty="0"/>
              <a:t>En el circuito:</a:t>
            </a:r>
          </a:p>
          <a:p>
            <a:pPr marL="285750" indent="-285750">
              <a:buFont typeface="Arial" panose="020B0604020202020204" pitchFamily="34" charset="0"/>
              <a:buChar char="•"/>
            </a:pPr>
            <a:r>
              <a:rPr lang="es-PA" sz="2400" dirty="0"/>
              <a:t>Sólo el condensador Cs esta presente</a:t>
            </a:r>
          </a:p>
          <a:p>
            <a:pPr marL="285750" indent="-285750">
              <a:buFont typeface="Arial" panose="020B0604020202020204" pitchFamily="34" charset="0"/>
              <a:buChar char="•"/>
            </a:pPr>
            <a:r>
              <a:rPr lang="es-PA" sz="2400" dirty="0"/>
              <a:t>Los condensadores Cc2 y Cc1 son cortos circuitos</a:t>
            </a:r>
            <a:endParaRPr lang="es-MX" sz="2400" dirty="0"/>
          </a:p>
        </p:txBody>
      </p:sp>
      <p:pic>
        <p:nvPicPr>
          <p:cNvPr id="7" name="Imagen 6">
            <a:extLst>
              <a:ext uri="{FF2B5EF4-FFF2-40B4-BE49-F238E27FC236}">
                <a16:creationId xmlns:a16="http://schemas.microsoft.com/office/drawing/2014/main" id="{BAC5AB33-77AE-4FA3-BD27-F08706DB128D}"/>
              </a:ext>
            </a:extLst>
          </p:cNvPr>
          <p:cNvPicPr>
            <a:picLocks noChangeAspect="1"/>
          </p:cNvPicPr>
          <p:nvPr/>
        </p:nvPicPr>
        <p:blipFill rotWithShape="1">
          <a:blip r:embed="rId2"/>
          <a:srcRect l="5091" t="31578" r="7065" b="31578"/>
          <a:stretch/>
        </p:blipFill>
        <p:spPr>
          <a:xfrm>
            <a:off x="6594152" y="4914515"/>
            <a:ext cx="4845374" cy="1324968"/>
          </a:xfrm>
          <a:prstGeom prst="rect">
            <a:avLst/>
          </a:prstGeom>
        </p:spPr>
      </p:pic>
      <p:sp>
        <p:nvSpPr>
          <p:cNvPr id="8" name="CuadroTexto 7">
            <a:extLst>
              <a:ext uri="{FF2B5EF4-FFF2-40B4-BE49-F238E27FC236}">
                <a16:creationId xmlns:a16="http://schemas.microsoft.com/office/drawing/2014/main" id="{4EAB2423-D2B5-48DB-ABA4-878BE5903D1F}"/>
              </a:ext>
            </a:extLst>
          </p:cNvPr>
          <p:cNvSpPr txBox="1"/>
          <p:nvPr/>
        </p:nvSpPr>
        <p:spPr>
          <a:xfrm>
            <a:off x="4808338" y="4538605"/>
            <a:ext cx="1579022" cy="523220"/>
          </a:xfrm>
          <a:prstGeom prst="rect">
            <a:avLst/>
          </a:prstGeom>
          <a:noFill/>
        </p:spPr>
        <p:txBody>
          <a:bodyPr wrap="none" rtlCol="0">
            <a:spAutoFit/>
          </a:bodyPr>
          <a:lstStyle/>
          <a:p>
            <a:r>
              <a:rPr lang="es-PA" sz="2800" b="1" i="1" dirty="0">
                <a:solidFill>
                  <a:srgbClr val="00B050"/>
                </a:solidFill>
                <a:effectLst>
                  <a:outerShdw blurRad="38100" dist="38100" dir="2700000" algn="tl">
                    <a:srgbClr val="000000">
                      <a:alpha val="43137"/>
                    </a:srgbClr>
                  </a:outerShdw>
                </a:effectLst>
              </a:rPr>
              <a:t>Resultado:</a:t>
            </a:r>
            <a:endParaRPr lang="es-MX" sz="2800" b="1" i="1" dirty="0">
              <a:solidFill>
                <a:srgbClr val="00B050"/>
              </a:solidFill>
              <a:effectLst>
                <a:outerShdw blurRad="38100" dist="38100" dir="2700000" algn="tl">
                  <a:srgbClr val="000000">
                    <a:alpha val="43137"/>
                  </a:srgbClr>
                </a:outerShdw>
              </a:effectLst>
            </a:endParaRPr>
          </a:p>
        </p:txBody>
      </p:sp>
      <p:pic>
        <p:nvPicPr>
          <p:cNvPr id="3" name="Imagen 2">
            <a:extLst>
              <a:ext uri="{FF2B5EF4-FFF2-40B4-BE49-F238E27FC236}">
                <a16:creationId xmlns:a16="http://schemas.microsoft.com/office/drawing/2014/main" id="{0B044C77-32C4-4EA3-A32A-9B0025F30134}"/>
              </a:ext>
            </a:extLst>
          </p:cNvPr>
          <p:cNvPicPr>
            <a:picLocks noChangeAspect="1"/>
          </p:cNvPicPr>
          <p:nvPr/>
        </p:nvPicPr>
        <p:blipFill>
          <a:blip r:embed="rId3"/>
          <a:stretch>
            <a:fillRect/>
          </a:stretch>
        </p:blipFill>
        <p:spPr>
          <a:xfrm>
            <a:off x="5928496" y="2073928"/>
            <a:ext cx="5838825" cy="2333625"/>
          </a:xfrm>
          <a:prstGeom prst="rect">
            <a:avLst/>
          </a:prstGeom>
        </p:spPr>
      </p:pic>
      <p:pic>
        <p:nvPicPr>
          <p:cNvPr id="6" name="Imagen 5">
            <a:extLst>
              <a:ext uri="{FF2B5EF4-FFF2-40B4-BE49-F238E27FC236}">
                <a16:creationId xmlns:a16="http://schemas.microsoft.com/office/drawing/2014/main" id="{5F080B33-48D3-49C0-9473-915DA4DA2590}"/>
              </a:ext>
            </a:extLst>
          </p:cNvPr>
          <p:cNvPicPr>
            <a:picLocks noChangeAspect="1"/>
          </p:cNvPicPr>
          <p:nvPr/>
        </p:nvPicPr>
        <p:blipFill>
          <a:blip r:embed="rId4"/>
          <a:stretch>
            <a:fillRect/>
          </a:stretch>
        </p:blipFill>
        <p:spPr>
          <a:xfrm>
            <a:off x="764061" y="5061825"/>
            <a:ext cx="3821414" cy="683505"/>
          </a:xfrm>
          <a:prstGeom prst="rect">
            <a:avLst/>
          </a:prstGeom>
        </p:spPr>
      </p:pic>
    </p:spTree>
    <p:extLst>
      <p:ext uri="{BB962C8B-B14F-4D97-AF65-F5344CB8AC3E}">
        <p14:creationId xmlns:p14="http://schemas.microsoft.com/office/powerpoint/2010/main" val="142247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129D97-E3CD-4A01-9BF6-3507BF5D4013}"/>
              </a:ext>
            </a:extLst>
          </p:cNvPr>
          <p:cNvSpPr>
            <a:spLocks noGrp="1"/>
          </p:cNvSpPr>
          <p:nvPr>
            <p:ph type="title"/>
          </p:nvPr>
        </p:nvSpPr>
        <p:spPr>
          <a:xfrm>
            <a:off x="939899" y="326778"/>
            <a:ext cx="10364451" cy="1596177"/>
          </a:xfrm>
        </p:spPr>
        <p:txBody>
          <a:bodyPr/>
          <a:lstStyle/>
          <a:p>
            <a:r>
              <a:rPr lang="es-PA" dirty="0"/>
              <a:t>Cálculo de la frecuencia de corte inferior</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3C9927E-EC72-4C9C-89E1-D3EB7BDF1B92}"/>
                  </a:ext>
                </a:extLst>
              </p:cNvPr>
              <p:cNvSpPr>
                <a:spLocks noGrp="1"/>
              </p:cNvSpPr>
              <p:nvPr>
                <p:ph sz="quarter" idx="13"/>
              </p:nvPr>
            </p:nvSpPr>
            <p:spPr>
              <a:xfrm>
                <a:off x="939899" y="1774909"/>
                <a:ext cx="10363826" cy="4817479"/>
              </a:xfrm>
            </p:spPr>
            <p:txBody>
              <a:bodyPr>
                <a:normAutofit/>
              </a:bodyPr>
              <a:lstStyle/>
              <a:p>
                <a:pPr marL="0" indent="0">
                  <a:buNone/>
                </a:pPr>
                <a:r>
                  <a:rPr lang="es-PA" dirty="0"/>
                  <a:t>Una vez tenemos las frecuencias de polo de frecuencias bajas </a:t>
                </a:r>
                <a:r>
                  <a:rPr lang="es-PA" cap="none" dirty="0" err="1"/>
                  <a:t>ω</a:t>
                </a:r>
                <a:r>
                  <a:rPr lang="es-PA" cap="none" baseline="-25000" dirty="0" err="1"/>
                  <a:t>pbx</a:t>
                </a:r>
                <a:r>
                  <a:rPr lang="es-PA" dirty="0"/>
                  <a:t>, hace falta el cálculo de la frecuencia de corte inferior </a:t>
                </a:r>
                <a:r>
                  <a:rPr lang="el-GR" dirty="0">
                    <a:sym typeface="Symbol" panose="05050102010706020507" pitchFamily="18" charset="2"/>
                  </a:rPr>
                  <a:t></a:t>
                </a:r>
                <a:r>
                  <a:rPr lang="es-PA" cap="none" baseline="-25000" dirty="0" err="1">
                    <a:sym typeface="Symbol" panose="05050102010706020507" pitchFamily="18" charset="2"/>
                  </a:rPr>
                  <a:t>ci</a:t>
                </a:r>
                <a:r>
                  <a:rPr lang="es-MX" dirty="0"/>
                  <a:t>.</a:t>
                </a:r>
              </a:p>
              <a:p>
                <a:pPr marL="0" indent="0">
                  <a:buNone/>
                </a:pPr>
                <a:endParaRPr lang="es-MX" dirty="0"/>
              </a:p>
              <a:p>
                <a:pPr marL="0" indent="0">
                  <a:buNone/>
                </a:pPr>
                <a:r>
                  <a:rPr lang="es-MX" b="1" u="sng" dirty="0"/>
                  <a:t>Método del polo dominante (a Frecuencias Bajas)</a:t>
                </a:r>
                <a:r>
                  <a:rPr lang="es-MX" dirty="0"/>
                  <a:t>:  </a:t>
                </a:r>
                <a:r>
                  <a:rPr lang="es-PA" cap="none" dirty="0"/>
                  <a:t>la frecuencia de corte inferior es la mayor del conjunto de frecuencias de polo, de frecuencias bajas</a:t>
                </a:r>
                <a:endParaRPr lang="es-PA" dirty="0"/>
              </a:p>
              <a:p>
                <a:pPr marL="0" indent="0">
                  <a:buNone/>
                </a:pPr>
                <a14:m>
                  <m:oMathPara xmlns:m="http://schemas.openxmlformats.org/officeDocument/2006/math">
                    <m:oMathParaPr>
                      <m:jc m:val="centerGroup"/>
                    </m:oMathParaPr>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ea typeface="Cambria Math" panose="02040503050406030204" pitchFamily="18" charset="0"/>
                            </a:rPr>
                            <m:t>𝜔</m:t>
                          </m:r>
                        </m:e>
                        <m:sub>
                          <m:r>
                            <a:rPr lang="es-PA" i="1">
                              <a:latin typeface="Cambria Math" panose="02040503050406030204" pitchFamily="18" charset="0"/>
                            </a:rPr>
                            <m:t>𝑐𝑖</m:t>
                          </m:r>
                        </m:sub>
                      </m:sSub>
                      <m:r>
                        <a:rPr lang="es-PA" i="1">
                          <a:latin typeface="Cambria Math" panose="02040503050406030204" pitchFamily="18" charset="0"/>
                        </a:rPr>
                        <m:t>= </m:t>
                      </m:r>
                      <m:func>
                        <m:funcPr>
                          <m:ctrlPr>
                            <a:rPr lang="es-PA" i="1">
                              <a:latin typeface="Cambria Math" panose="02040503050406030204" pitchFamily="18" charset="0"/>
                            </a:rPr>
                          </m:ctrlPr>
                        </m:funcPr>
                        <m:fName>
                          <m:limLow>
                            <m:limLowPr>
                              <m:ctrlPr>
                                <a:rPr lang="es-PA" i="1">
                                  <a:latin typeface="Cambria Math" panose="02040503050406030204" pitchFamily="18" charset="0"/>
                                </a:rPr>
                              </m:ctrlPr>
                            </m:limLowPr>
                            <m:e>
                              <m:r>
                                <m:rPr>
                                  <m:sty m:val="p"/>
                                </m:rPr>
                                <a:rPr lang="es-PA">
                                  <a:latin typeface="Cambria Math" panose="02040503050406030204" pitchFamily="18" charset="0"/>
                                </a:rPr>
                                <m:t>max</m:t>
                              </m:r>
                            </m:e>
                            <m:lim>
                              <m:sSub>
                                <m:sSubPr>
                                  <m:ctrlPr>
                                    <a:rPr lang="es-PA" i="1">
                                      <a:latin typeface="Cambria Math" panose="02040503050406030204" pitchFamily="18" charset="0"/>
                                    </a:rPr>
                                  </m:ctrlPr>
                                </m:sSubPr>
                                <m:e/>
                                <m:sub/>
                              </m:sSub>
                            </m:lim>
                          </m:limLow>
                        </m:fName>
                        <m:e>
                          <m:d>
                            <m:dPr>
                              <m:ctrlPr>
                                <a:rPr lang="es-PA" i="1">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ea typeface="Cambria Math" panose="02040503050406030204" pitchFamily="18" charset="0"/>
                                    </a:rPr>
                                    <m:t>𝜔</m:t>
                                  </m:r>
                                </m:e>
                                <m:sub>
                                  <m:r>
                                    <a:rPr lang="es-PA" i="1">
                                      <a:latin typeface="Cambria Math" panose="02040503050406030204" pitchFamily="18" charset="0"/>
                                    </a:rPr>
                                    <m:t>𝑝</m:t>
                                  </m:r>
                                  <m:r>
                                    <a:rPr lang="es-PA" b="0" i="1" smtClean="0">
                                      <a:latin typeface="Cambria Math" panose="02040503050406030204" pitchFamily="18" charset="0"/>
                                    </a:rPr>
                                    <m:t>𝑏</m:t>
                                  </m:r>
                                  <m:r>
                                    <a:rPr lang="es-PA" i="1">
                                      <a:latin typeface="Cambria Math" panose="02040503050406030204" pitchFamily="18" charset="0"/>
                                    </a:rPr>
                                    <m:t>𝑥</m:t>
                                  </m:r>
                                </m:sub>
                              </m:sSub>
                            </m:e>
                          </m:d>
                        </m:e>
                      </m:func>
                    </m:oMath>
                  </m:oMathPara>
                </a14:m>
                <a:endParaRPr lang="es-PA" dirty="0"/>
              </a:p>
              <a:p>
                <a:pPr marL="0" indent="0" algn="ctr">
                  <a:buNone/>
                </a:pPr>
                <a:r>
                  <a:rPr lang="es-PA" sz="2400" i="1" dirty="0"/>
                  <a:t>E</a:t>
                </a:r>
                <a:r>
                  <a:rPr lang="es-PA" sz="2400" i="1" cap="none" dirty="0"/>
                  <a:t>ste método es una buena aproximación sí, la mayor de las </a:t>
                </a:r>
                <a:r>
                  <a:rPr lang="es-PA" sz="2400" i="1" cap="none" dirty="0" err="1"/>
                  <a:t>ω</a:t>
                </a:r>
                <a:r>
                  <a:rPr lang="es-PA" sz="2400" i="1" cap="none" baseline="-25000" dirty="0" err="1"/>
                  <a:t>pbx</a:t>
                </a:r>
                <a:r>
                  <a:rPr lang="es-PA" sz="2400" i="1" cap="none" dirty="0"/>
                  <a:t>, es dos octavas (un factor de 4) más grande que la segunda frecuencia de polo más grande.</a:t>
                </a:r>
              </a:p>
            </p:txBody>
          </p:sp>
        </mc:Choice>
        <mc:Fallback xmlns="">
          <p:sp>
            <p:nvSpPr>
              <p:cNvPr id="3" name="Marcador de contenido 2">
                <a:extLst>
                  <a:ext uri="{FF2B5EF4-FFF2-40B4-BE49-F238E27FC236}">
                    <a16:creationId xmlns:a16="http://schemas.microsoft.com/office/drawing/2014/main" id="{73C9927E-EC72-4C9C-89E1-D3EB7BDF1B92}"/>
                  </a:ext>
                </a:extLst>
              </p:cNvPr>
              <p:cNvSpPr>
                <a:spLocks noGrp="1" noRot="1" noChangeAspect="1" noMove="1" noResize="1" noEditPoints="1" noAdjustHandles="1" noChangeArrowheads="1" noChangeShapeType="1" noTextEdit="1"/>
              </p:cNvSpPr>
              <p:nvPr>
                <p:ph sz="quarter" idx="13"/>
              </p:nvPr>
            </p:nvSpPr>
            <p:spPr>
              <a:xfrm>
                <a:off x="939899" y="1774909"/>
                <a:ext cx="10363826" cy="4817479"/>
              </a:xfrm>
              <a:blipFill>
                <a:blip r:embed="rId2"/>
                <a:stretch>
                  <a:fillRect l="-588" r="-412"/>
                </a:stretch>
              </a:blipFill>
            </p:spPr>
            <p:txBody>
              <a:bodyPr/>
              <a:lstStyle/>
              <a:p>
                <a:r>
                  <a:rPr lang="es-MX">
                    <a:noFill/>
                  </a:rPr>
                  <a:t> </a:t>
                </a:r>
              </a:p>
            </p:txBody>
          </p:sp>
        </mc:Fallback>
      </mc:AlternateContent>
    </p:spTree>
    <p:extLst>
      <p:ext uri="{BB962C8B-B14F-4D97-AF65-F5344CB8AC3E}">
        <p14:creationId xmlns:p14="http://schemas.microsoft.com/office/powerpoint/2010/main" val="162597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D29F5-D8E3-4423-8513-39F298B9D502}"/>
              </a:ext>
            </a:extLst>
          </p:cNvPr>
          <p:cNvSpPr>
            <a:spLocks noGrp="1"/>
          </p:cNvSpPr>
          <p:nvPr>
            <p:ph type="title"/>
          </p:nvPr>
        </p:nvSpPr>
        <p:spPr>
          <a:xfrm>
            <a:off x="913775" y="426924"/>
            <a:ext cx="10364451" cy="1596177"/>
          </a:xfrm>
        </p:spPr>
        <p:txBody>
          <a:bodyPr/>
          <a:lstStyle/>
          <a:p>
            <a:r>
              <a:rPr lang="es-PA" dirty="0"/>
              <a:t>Cálculo de la frecuencia de corte inferior</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9A0F750-160F-4A8D-8D9D-F2C214E84746}"/>
                  </a:ext>
                </a:extLst>
              </p:cNvPr>
              <p:cNvSpPr>
                <a:spLocks noGrp="1"/>
              </p:cNvSpPr>
              <p:nvPr>
                <p:ph sz="quarter" idx="13"/>
              </p:nvPr>
            </p:nvSpPr>
            <p:spPr>
              <a:xfrm>
                <a:off x="913774" y="1924594"/>
                <a:ext cx="10363826" cy="3866605"/>
              </a:xfrm>
            </p:spPr>
            <p:txBody>
              <a:bodyPr>
                <a:normAutofit/>
              </a:bodyPr>
              <a:lstStyle/>
              <a:p>
                <a:pPr marL="0" indent="0">
                  <a:buNone/>
                </a:pPr>
                <a:r>
                  <a:rPr lang="es-PA" sz="2400" b="1" u="sng" dirty="0"/>
                  <a:t>Método de la suma de las frecuencias de polo:</a:t>
                </a:r>
                <a:r>
                  <a:rPr lang="es-PA" sz="2400" dirty="0"/>
                  <a:t> </a:t>
                </a:r>
                <a:r>
                  <a:rPr lang="es-PA" sz="2400" cap="none" dirty="0"/>
                  <a:t>la frecuencia de corte inferior es la suma de las frecuencias de polo de frecuencias bajas </a:t>
                </a:r>
                <a:r>
                  <a:rPr lang="es-PA" sz="2400" cap="none" dirty="0" err="1"/>
                  <a:t>ω</a:t>
                </a:r>
                <a:r>
                  <a:rPr lang="es-PA" sz="2400" cap="none" baseline="-25000" dirty="0" err="1"/>
                  <a:t>pbx</a:t>
                </a:r>
                <a:r>
                  <a:rPr lang="es-PA" sz="2400" cap="none" dirty="0"/>
                  <a:t>.</a:t>
                </a:r>
                <a:endParaRPr lang="es-PA" sz="2400" b="1" u="sng" cap="none" dirty="0"/>
              </a:p>
              <a:p>
                <a:pPr marL="0" indent="0">
                  <a:buNone/>
                </a:pPr>
                <a14:m>
                  <m:oMathPara xmlns:m="http://schemas.openxmlformats.org/officeDocument/2006/math">
                    <m:oMathParaPr>
                      <m:jc m:val="centerGroup"/>
                    </m:oMathParaPr>
                    <m:oMath xmlns:m="http://schemas.openxmlformats.org/officeDocument/2006/math">
                      <m:sSub>
                        <m:sSubPr>
                          <m:ctrlPr>
                            <a:rPr lang="es-PA" sz="2400" i="1">
                              <a:latin typeface="Cambria Math" panose="02040503050406030204" pitchFamily="18" charset="0"/>
                            </a:rPr>
                          </m:ctrlPr>
                        </m:sSubPr>
                        <m:e>
                          <m:r>
                            <a:rPr lang="es-PA" sz="2400" i="1">
                              <a:latin typeface="Cambria Math" panose="02040503050406030204" pitchFamily="18" charset="0"/>
                              <a:ea typeface="Cambria Math" panose="02040503050406030204" pitchFamily="18" charset="0"/>
                            </a:rPr>
                            <m:t>𝜔</m:t>
                          </m:r>
                        </m:e>
                        <m:sub>
                          <m:r>
                            <a:rPr lang="es-PA" sz="2400" i="1">
                              <a:latin typeface="Cambria Math" panose="02040503050406030204" pitchFamily="18" charset="0"/>
                            </a:rPr>
                            <m:t>𝑐𝑖</m:t>
                          </m:r>
                        </m:sub>
                      </m:sSub>
                      <m:r>
                        <a:rPr lang="es-PA" sz="2400" i="1">
                          <a:latin typeface="Cambria Math" panose="02040503050406030204" pitchFamily="18" charset="0"/>
                        </a:rPr>
                        <m:t>=</m:t>
                      </m:r>
                      <m:nary>
                        <m:naryPr>
                          <m:chr m:val="∑"/>
                          <m:subHide m:val="on"/>
                          <m:supHide m:val="on"/>
                          <m:ctrlPr>
                            <a:rPr lang="es-PA" sz="2400" i="1">
                              <a:latin typeface="Cambria Math" panose="02040503050406030204" pitchFamily="18" charset="0"/>
                            </a:rPr>
                          </m:ctrlPr>
                        </m:naryPr>
                        <m:sub/>
                        <m:sup/>
                        <m:e>
                          <m:sSub>
                            <m:sSubPr>
                              <m:ctrlPr>
                                <a:rPr lang="es-PA" sz="2400" i="1">
                                  <a:latin typeface="Cambria Math" panose="02040503050406030204" pitchFamily="18" charset="0"/>
                                </a:rPr>
                              </m:ctrlPr>
                            </m:sSubPr>
                            <m:e>
                              <m:r>
                                <a:rPr lang="es-PA" sz="2400" i="1">
                                  <a:latin typeface="Cambria Math" panose="02040503050406030204" pitchFamily="18" charset="0"/>
                                  <a:ea typeface="Cambria Math" panose="02040503050406030204" pitchFamily="18" charset="0"/>
                                </a:rPr>
                                <m:t>𝜔</m:t>
                              </m:r>
                            </m:e>
                            <m:sub>
                              <m:r>
                                <a:rPr lang="es-PA" sz="2400" i="1">
                                  <a:latin typeface="Cambria Math" panose="02040503050406030204" pitchFamily="18" charset="0"/>
                                  <a:ea typeface="Cambria Math" panose="02040503050406030204" pitchFamily="18" charset="0"/>
                                </a:rPr>
                                <m:t>𝑝</m:t>
                              </m:r>
                              <m:r>
                                <a:rPr lang="es-PA" sz="2400" b="0" i="1" smtClean="0">
                                  <a:latin typeface="Cambria Math" panose="02040503050406030204" pitchFamily="18" charset="0"/>
                                  <a:ea typeface="Cambria Math" panose="02040503050406030204" pitchFamily="18" charset="0"/>
                                </a:rPr>
                                <m:t>𝑏</m:t>
                              </m:r>
                              <m:r>
                                <a:rPr lang="es-PA" sz="2400" i="1">
                                  <a:latin typeface="Cambria Math" panose="02040503050406030204" pitchFamily="18" charset="0"/>
                                  <a:ea typeface="Cambria Math" panose="02040503050406030204" pitchFamily="18" charset="0"/>
                                </a:rPr>
                                <m:t>𝑥</m:t>
                              </m:r>
                            </m:sub>
                          </m:sSub>
                        </m:e>
                      </m:nary>
                    </m:oMath>
                  </m:oMathPara>
                </a14:m>
                <a:endParaRPr lang="es-MX" sz="2400" dirty="0"/>
              </a:p>
              <a:p>
                <a:pPr marL="0" indent="0" algn="ctr">
                  <a:buNone/>
                </a:pPr>
                <a:r>
                  <a:rPr lang="es-MX" sz="2800" i="1" u="sng" dirty="0"/>
                  <a:t>E</a:t>
                </a:r>
                <a:r>
                  <a:rPr lang="es-MX" sz="2800" i="1" u="sng" cap="none" dirty="0"/>
                  <a:t>ste método siempre será una buena aproximación.</a:t>
                </a:r>
                <a:endParaRPr lang="es-MX" sz="2800" i="1" u="sng" dirty="0"/>
              </a:p>
            </p:txBody>
          </p:sp>
        </mc:Choice>
        <mc:Fallback xmlns="">
          <p:sp>
            <p:nvSpPr>
              <p:cNvPr id="3" name="Marcador de contenido 2">
                <a:extLst>
                  <a:ext uri="{FF2B5EF4-FFF2-40B4-BE49-F238E27FC236}">
                    <a16:creationId xmlns:a16="http://schemas.microsoft.com/office/drawing/2014/main" id="{99A0F750-160F-4A8D-8D9D-F2C214E84746}"/>
                  </a:ext>
                </a:extLst>
              </p:cNvPr>
              <p:cNvSpPr>
                <a:spLocks noGrp="1" noRot="1" noChangeAspect="1" noMove="1" noResize="1" noEditPoints="1" noAdjustHandles="1" noChangeArrowheads="1" noChangeShapeType="1" noTextEdit="1"/>
              </p:cNvSpPr>
              <p:nvPr>
                <p:ph sz="quarter" idx="13"/>
              </p:nvPr>
            </p:nvSpPr>
            <p:spPr>
              <a:xfrm>
                <a:off x="913774" y="1924594"/>
                <a:ext cx="10363826" cy="3866605"/>
              </a:xfrm>
              <a:blipFill>
                <a:blip r:embed="rId2"/>
                <a:stretch>
                  <a:fillRect l="-941" t="-158"/>
                </a:stretch>
              </a:blipFill>
            </p:spPr>
            <p:txBody>
              <a:bodyPr/>
              <a:lstStyle/>
              <a:p>
                <a:r>
                  <a:rPr lang="es-MX">
                    <a:noFill/>
                  </a:rPr>
                  <a:t> </a:t>
                </a:r>
              </a:p>
            </p:txBody>
          </p:sp>
        </mc:Fallback>
      </mc:AlternateContent>
    </p:spTree>
    <p:extLst>
      <p:ext uri="{BB962C8B-B14F-4D97-AF65-F5344CB8AC3E}">
        <p14:creationId xmlns:p14="http://schemas.microsoft.com/office/powerpoint/2010/main" val="2318434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6235D-A20E-4987-9E8A-ADE84FB1D838}"/>
              </a:ext>
            </a:extLst>
          </p:cNvPr>
          <p:cNvSpPr>
            <a:spLocks noGrp="1"/>
          </p:cNvSpPr>
          <p:nvPr>
            <p:ph type="title"/>
          </p:nvPr>
        </p:nvSpPr>
        <p:spPr/>
        <p:txBody>
          <a:bodyPr/>
          <a:lstStyle/>
          <a:p>
            <a:r>
              <a:rPr lang="es-PA" dirty="0"/>
              <a:t>Análisis a Frecuencias altas</a:t>
            </a:r>
            <a:endParaRPr lang="es-MX" dirty="0"/>
          </a:p>
        </p:txBody>
      </p:sp>
      <p:sp>
        <p:nvSpPr>
          <p:cNvPr id="3" name="Marcador de contenido 2">
            <a:extLst>
              <a:ext uri="{FF2B5EF4-FFF2-40B4-BE49-F238E27FC236}">
                <a16:creationId xmlns:a16="http://schemas.microsoft.com/office/drawing/2014/main" id="{EC316A6C-C860-4D29-A0EE-D83BDCB5944C}"/>
              </a:ext>
            </a:extLst>
          </p:cNvPr>
          <p:cNvSpPr>
            <a:spLocks noGrp="1"/>
          </p:cNvSpPr>
          <p:nvPr>
            <p:ph sz="quarter" idx="13"/>
          </p:nvPr>
        </p:nvSpPr>
        <p:spPr>
          <a:xfrm>
            <a:off x="1084217" y="2002972"/>
            <a:ext cx="10023566" cy="4058194"/>
          </a:xfrm>
        </p:spPr>
        <p:txBody>
          <a:bodyPr>
            <a:normAutofit/>
          </a:bodyPr>
          <a:lstStyle/>
          <a:p>
            <a:pPr marL="0" indent="0">
              <a:buNone/>
            </a:pPr>
            <a:r>
              <a:rPr lang="es-PA" sz="2800" b="1" u="sng" dirty="0" err="1">
                <a:effectLst>
                  <a:outerShdw blurRad="38100" dist="38100" dir="2700000" algn="tl">
                    <a:srgbClr val="000000">
                      <a:alpha val="43137"/>
                    </a:srgbClr>
                  </a:outerShdw>
                </a:effectLst>
              </a:rPr>
              <a:t>INTROducción</a:t>
            </a:r>
            <a:endParaRPr lang="es-PA" sz="2800" b="1" u="sng" dirty="0">
              <a:effectLst>
                <a:outerShdw blurRad="38100" dist="38100" dir="2700000" algn="tl">
                  <a:srgbClr val="000000">
                    <a:alpha val="43137"/>
                  </a:srgbClr>
                </a:outerShdw>
              </a:effectLst>
            </a:endParaRPr>
          </a:p>
          <a:p>
            <a:pPr marL="0" indent="0">
              <a:buNone/>
            </a:pPr>
            <a:r>
              <a:rPr lang="es-PA" dirty="0"/>
              <a:t>El objetivo de este análisis es obtener la frecuencia de corte superior del amplificador</a:t>
            </a:r>
            <a:r>
              <a:rPr lang="es-MX" dirty="0"/>
              <a:t>.  </a:t>
            </a:r>
          </a:p>
          <a:p>
            <a:pPr marL="0" indent="0">
              <a:buNone/>
            </a:pPr>
            <a:r>
              <a:rPr lang="es-MX" dirty="0"/>
              <a:t>Esto se logra encontrando primero las frecuencias de los polos de frecuencias altas (los que generan los condensadores parásitos), y luego aplicando uno de los siguientes dos métodos.</a:t>
            </a:r>
          </a:p>
          <a:p>
            <a:pPr marL="457200" indent="-457200">
              <a:buFont typeface="+mj-lt"/>
              <a:buAutoNum type="arabicPeriod"/>
            </a:pPr>
            <a:r>
              <a:rPr lang="es-MX" dirty="0"/>
              <a:t>Método de (la frecuencia de) Polo Dominante a frecuencias altas</a:t>
            </a:r>
          </a:p>
          <a:p>
            <a:pPr marL="457200" indent="-457200">
              <a:buFont typeface="+mj-lt"/>
              <a:buAutoNum type="arabicPeriod"/>
            </a:pPr>
            <a:r>
              <a:rPr lang="es-MX" dirty="0"/>
              <a:t>Método de la suma de las constantes de tiempo</a:t>
            </a:r>
          </a:p>
          <a:p>
            <a:pPr marL="0" indent="0">
              <a:buNone/>
            </a:pPr>
            <a:endParaRPr lang="es-MX" dirty="0"/>
          </a:p>
          <a:p>
            <a:pPr marL="0" indent="0">
              <a:buNone/>
            </a:pPr>
            <a:endParaRPr lang="es-PA" b="1" dirty="0"/>
          </a:p>
        </p:txBody>
      </p:sp>
    </p:spTree>
    <p:extLst>
      <p:ext uri="{BB962C8B-B14F-4D97-AF65-F5344CB8AC3E}">
        <p14:creationId xmlns:p14="http://schemas.microsoft.com/office/powerpoint/2010/main" val="211318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9084BD9-D011-4A12-8582-B38699A1C52B}"/>
              </a:ext>
            </a:extLst>
          </p:cNvPr>
          <p:cNvSpPr>
            <a:spLocks noGrp="1" noChangeArrowheads="1"/>
          </p:cNvSpPr>
          <p:nvPr>
            <p:ph type="title"/>
          </p:nvPr>
        </p:nvSpPr>
        <p:spPr>
          <a:xfrm>
            <a:off x="1809750" y="315912"/>
            <a:ext cx="8607425" cy="1082675"/>
          </a:xfrm>
        </p:spPr>
        <p:txBody>
          <a:bodyPr/>
          <a:lstStyle/>
          <a:p>
            <a:r>
              <a:rPr lang="es-ES_tradnl" altLang="es-MX" sz="3200" dirty="0"/>
              <a:t>Cálculo de la función de transferencia del Circuito en Alta Frecuencia</a:t>
            </a:r>
            <a:endParaRPr lang="es-ES" altLang="es-MX" sz="3200" dirty="0">
              <a:solidFill>
                <a:srgbClr val="CC3300"/>
              </a:solidFill>
            </a:endParaRPr>
          </a:p>
        </p:txBody>
      </p:sp>
      <p:sp>
        <p:nvSpPr>
          <p:cNvPr id="32772" name="Rectangle 7">
            <a:extLst>
              <a:ext uri="{FF2B5EF4-FFF2-40B4-BE49-F238E27FC236}">
                <a16:creationId xmlns:a16="http://schemas.microsoft.com/office/drawing/2014/main" id="{61D6EFE0-1EAC-4DBD-ABE8-920701D56E3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3" name="Rectangle 9">
            <a:extLst>
              <a:ext uri="{FF2B5EF4-FFF2-40B4-BE49-F238E27FC236}">
                <a16:creationId xmlns:a16="http://schemas.microsoft.com/office/drawing/2014/main" id="{A7FAD8AC-24F6-410B-A74F-D64E0C8D51E5}"/>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4" name="Rectangle 11">
            <a:extLst>
              <a:ext uri="{FF2B5EF4-FFF2-40B4-BE49-F238E27FC236}">
                <a16:creationId xmlns:a16="http://schemas.microsoft.com/office/drawing/2014/main" id="{C65CB269-16EB-4007-8A80-2BF707EC03F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5" name="Rectangle 13">
            <a:extLst>
              <a:ext uri="{FF2B5EF4-FFF2-40B4-BE49-F238E27FC236}">
                <a16:creationId xmlns:a16="http://schemas.microsoft.com/office/drawing/2014/main" id="{F8E0AF09-ACB5-459C-A7B5-179106120FE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6" name="Rectangle 15">
            <a:extLst>
              <a:ext uri="{FF2B5EF4-FFF2-40B4-BE49-F238E27FC236}">
                <a16:creationId xmlns:a16="http://schemas.microsoft.com/office/drawing/2014/main" id="{4ECD97D6-AE9A-44DD-B38C-786CA645914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7" name="Rectangle 16">
            <a:extLst>
              <a:ext uri="{FF2B5EF4-FFF2-40B4-BE49-F238E27FC236}">
                <a16:creationId xmlns:a16="http://schemas.microsoft.com/office/drawing/2014/main" id="{CC762150-77A5-4017-BC16-9362FF083293}"/>
              </a:ext>
            </a:extLst>
          </p:cNvPr>
          <p:cNvSpPr>
            <a:spLocks noChangeArrowheads="1"/>
          </p:cNvSpPr>
          <p:nvPr/>
        </p:nvSpPr>
        <p:spPr bwMode="auto">
          <a:xfrm>
            <a:off x="1524001" y="6725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2" name="CuadroTexto 1">
            <a:extLst>
              <a:ext uri="{FF2B5EF4-FFF2-40B4-BE49-F238E27FC236}">
                <a16:creationId xmlns:a16="http://schemas.microsoft.com/office/drawing/2014/main" id="{8C31BE36-895F-4712-8B29-4F21F135D773}"/>
              </a:ext>
            </a:extLst>
          </p:cNvPr>
          <p:cNvSpPr txBox="1"/>
          <p:nvPr/>
        </p:nvSpPr>
        <p:spPr>
          <a:xfrm>
            <a:off x="926901" y="1704248"/>
            <a:ext cx="10373122" cy="830997"/>
          </a:xfrm>
          <a:prstGeom prst="rect">
            <a:avLst/>
          </a:prstGeom>
          <a:noFill/>
        </p:spPr>
        <p:txBody>
          <a:bodyPr wrap="square" rtlCol="0">
            <a:spAutoFit/>
          </a:bodyPr>
          <a:lstStyle/>
          <a:p>
            <a:r>
              <a:rPr lang="es-PA" sz="2400" dirty="0"/>
              <a:t>Ejemplo:  encuentre los polos y las frecuencias de polo (de alta frecuencia) del amplificador en fuente común que se muestra a continuación</a:t>
            </a:r>
            <a:endParaRPr lang="es-MX" sz="2400" dirty="0"/>
          </a:p>
        </p:txBody>
      </p:sp>
      <p:sp>
        <p:nvSpPr>
          <p:cNvPr id="3" name="CuadroTexto 2">
            <a:extLst>
              <a:ext uri="{FF2B5EF4-FFF2-40B4-BE49-F238E27FC236}">
                <a16:creationId xmlns:a16="http://schemas.microsoft.com/office/drawing/2014/main" id="{F9C48A35-B813-498A-9BC4-CE10D760305C}"/>
              </a:ext>
            </a:extLst>
          </p:cNvPr>
          <p:cNvSpPr txBox="1"/>
          <p:nvPr/>
        </p:nvSpPr>
        <p:spPr>
          <a:xfrm>
            <a:off x="6096000" y="4817592"/>
            <a:ext cx="5878286" cy="1631216"/>
          </a:xfrm>
          <a:prstGeom prst="rect">
            <a:avLst/>
          </a:prstGeom>
          <a:noFill/>
        </p:spPr>
        <p:txBody>
          <a:bodyPr wrap="square" rtlCol="0">
            <a:spAutoFit/>
          </a:bodyPr>
          <a:lstStyle/>
          <a:p>
            <a:r>
              <a:rPr lang="es-PA" sz="2000" dirty="0"/>
              <a:t>En este análisis se deben </a:t>
            </a:r>
            <a:r>
              <a:rPr lang="es-PA" sz="2000" b="1" dirty="0"/>
              <a:t>incluir los condensadores parásitos, </a:t>
            </a:r>
            <a:r>
              <a:rPr lang="es-PA" sz="2000" dirty="0"/>
              <a:t>ya que en alta frecuencia estos no se deben simplificar.</a:t>
            </a:r>
          </a:p>
          <a:p>
            <a:r>
              <a:rPr lang="es-PA" sz="2000" dirty="0"/>
              <a:t>Mientras que los </a:t>
            </a:r>
            <a:r>
              <a:rPr lang="es-PA" sz="2000" b="1" dirty="0"/>
              <a:t>condensadores externos se deben simplificar por corto circuitos</a:t>
            </a:r>
            <a:r>
              <a:rPr lang="es-PA" sz="2000" dirty="0"/>
              <a:t>.</a:t>
            </a:r>
          </a:p>
        </p:txBody>
      </p:sp>
      <p:graphicFrame>
        <p:nvGraphicFramePr>
          <p:cNvPr id="13" name="Tabla 12">
            <a:extLst>
              <a:ext uri="{FF2B5EF4-FFF2-40B4-BE49-F238E27FC236}">
                <a16:creationId xmlns:a16="http://schemas.microsoft.com/office/drawing/2014/main" id="{83E96122-5F9A-466E-8F9C-2991EAC660EB}"/>
              </a:ext>
            </a:extLst>
          </p:cNvPr>
          <p:cNvGraphicFramePr>
            <a:graphicFrameLocks noGrp="1"/>
          </p:cNvGraphicFramePr>
          <p:nvPr>
            <p:extLst>
              <p:ext uri="{D42A27DB-BD31-4B8C-83A1-F6EECF244321}">
                <p14:modId xmlns:p14="http://schemas.microsoft.com/office/powerpoint/2010/main" val="3000726969"/>
              </p:ext>
            </p:extLst>
          </p:nvPr>
        </p:nvGraphicFramePr>
        <p:xfrm>
          <a:off x="6432351" y="2692861"/>
          <a:ext cx="4972232" cy="1967115"/>
        </p:xfrm>
        <a:graphic>
          <a:graphicData uri="http://schemas.openxmlformats.org/drawingml/2006/table">
            <a:tbl>
              <a:tblPr firstRow="1" bandRow="1">
                <a:tableStyleId>{5C22544A-7EE6-4342-B048-85BDC9FD1C3A}</a:tableStyleId>
              </a:tblPr>
              <a:tblGrid>
                <a:gridCol w="2592197">
                  <a:extLst>
                    <a:ext uri="{9D8B030D-6E8A-4147-A177-3AD203B41FA5}">
                      <a16:colId xmlns:a16="http://schemas.microsoft.com/office/drawing/2014/main" val="2471030376"/>
                    </a:ext>
                  </a:extLst>
                </a:gridCol>
                <a:gridCol w="793860">
                  <a:extLst>
                    <a:ext uri="{9D8B030D-6E8A-4147-A177-3AD203B41FA5}">
                      <a16:colId xmlns:a16="http://schemas.microsoft.com/office/drawing/2014/main" val="3272733090"/>
                    </a:ext>
                  </a:extLst>
                </a:gridCol>
                <a:gridCol w="810061">
                  <a:extLst>
                    <a:ext uri="{9D8B030D-6E8A-4147-A177-3AD203B41FA5}">
                      <a16:colId xmlns:a16="http://schemas.microsoft.com/office/drawing/2014/main" val="4011953084"/>
                    </a:ext>
                  </a:extLst>
                </a:gridCol>
                <a:gridCol w="776114">
                  <a:extLst>
                    <a:ext uri="{9D8B030D-6E8A-4147-A177-3AD203B41FA5}">
                      <a16:colId xmlns:a16="http://schemas.microsoft.com/office/drawing/2014/main" val="3880682005"/>
                    </a:ext>
                  </a:extLst>
                </a:gridCol>
              </a:tblGrid>
              <a:tr h="458169">
                <a:tc>
                  <a:txBody>
                    <a:bodyPr/>
                    <a:lstStyle/>
                    <a:p>
                      <a:r>
                        <a:rPr lang="es-PA" sz="1800" dirty="0">
                          <a:solidFill>
                            <a:srgbClr val="FF0000"/>
                          </a:solidFill>
                          <a:effectLst>
                            <a:outerShdw blurRad="38100" dist="38100" dir="2700000" algn="tl">
                              <a:srgbClr val="000000">
                                <a:alpha val="43137"/>
                              </a:srgbClr>
                            </a:outerShdw>
                          </a:effectLst>
                        </a:rPr>
                        <a:t>↓</a:t>
                      </a:r>
                      <a:r>
                        <a:rPr lang="es-PA" sz="1800" dirty="0">
                          <a:solidFill>
                            <a:srgbClr val="FF0000"/>
                          </a:solidFill>
                        </a:rPr>
                        <a:t>Cond. \</a:t>
                      </a:r>
                      <a:r>
                        <a:rPr lang="es-PA" sz="1800" dirty="0" err="1">
                          <a:solidFill>
                            <a:srgbClr val="FF0000"/>
                          </a:solidFill>
                        </a:rPr>
                        <a:t>Frec</a:t>
                      </a:r>
                      <a:r>
                        <a:rPr lang="es-PA" sz="1800" dirty="0">
                          <a:solidFill>
                            <a:srgbClr val="FF0000"/>
                          </a:solidFill>
                        </a:rPr>
                        <a:t>.</a:t>
                      </a:r>
                      <a:r>
                        <a:rPr lang="es-PA" sz="1800" dirty="0">
                          <a:solidFill>
                            <a:srgbClr val="FF0000"/>
                          </a:solidFill>
                          <a:effectLst>
                            <a:outerShdw blurRad="38100" dist="38100" dir="2700000" algn="tl">
                              <a:srgbClr val="000000">
                                <a:alpha val="43137"/>
                              </a:srgbClr>
                            </a:outerShdw>
                          </a:effectLst>
                        </a:rPr>
                        <a:t>→</a:t>
                      </a:r>
                      <a:endParaRPr lang="es-MX" sz="1800" dirty="0">
                        <a:solidFill>
                          <a:srgbClr val="FF0000"/>
                        </a:solidFill>
                        <a:effectLst>
                          <a:outerShdw blurRad="38100" dist="38100" dir="2700000" algn="tl">
                            <a:srgbClr val="000000">
                              <a:alpha val="43137"/>
                            </a:srgbClr>
                          </a:outerShdw>
                        </a:effectLst>
                      </a:endParaRPr>
                    </a:p>
                  </a:txBody>
                  <a:tcPr marL="0" marR="0" marT="0" marB="0" anchor="ctr"/>
                </a:tc>
                <a:tc>
                  <a:txBody>
                    <a:bodyPr/>
                    <a:lstStyle/>
                    <a:p>
                      <a:pPr algn="ctr"/>
                      <a:r>
                        <a:rPr lang="es-PA" sz="1800" dirty="0"/>
                        <a:t>Baja</a:t>
                      </a:r>
                      <a:endParaRPr lang="es-MX" sz="1800" dirty="0"/>
                    </a:p>
                  </a:txBody>
                  <a:tcPr/>
                </a:tc>
                <a:tc>
                  <a:txBody>
                    <a:bodyPr/>
                    <a:lstStyle/>
                    <a:p>
                      <a:pPr algn="ctr"/>
                      <a:r>
                        <a:rPr lang="es-PA" sz="1800"/>
                        <a:t>Media</a:t>
                      </a:r>
                      <a:endParaRPr lang="es-MX" sz="1800" dirty="0"/>
                    </a:p>
                  </a:txBody>
                  <a:tcPr/>
                </a:tc>
                <a:tc>
                  <a:txBody>
                    <a:bodyPr/>
                    <a:lstStyle/>
                    <a:p>
                      <a:pPr algn="ctr"/>
                      <a:r>
                        <a:rPr lang="es-PA" sz="1800" dirty="0">
                          <a:solidFill>
                            <a:srgbClr val="FF0000"/>
                          </a:solidFill>
                        </a:rPr>
                        <a:t>Alta</a:t>
                      </a:r>
                      <a:endParaRPr lang="es-MX" sz="1800" dirty="0">
                        <a:solidFill>
                          <a:srgbClr val="FF0000"/>
                        </a:solidFill>
                      </a:endParaRPr>
                    </a:p>
                  </a:txBody>
                  <a:tcPr/>
                </a:tc>
                <a:extLst>
                  <a:ext uri="{0D108BD9-81ED-4DB2-BD59-A6C34878D82A}">
                    <a16:rowId xmlns:a16="http://schemas.microsoft.com/office/drawing/2014/main" val="2367390934"/>
                  </a:ext>
                </a:extLst>
              </a:tr>
              <a:tr h="503106">
                <a:tc>
                  <a:txBody>
                    <a:bodyPr/>
                    <a:lstStyle/>
                    <a:p>
                      <a:r>
                        <a:rPr lang="es-PA" sz="1800" dirty="0">
                          <a:solidFill>
                            <a:srgbClr val="FF0000"/>
                          </a:solidFill>
                        </a:rPr>
                        <a:t>Chico (C. Parásitos)</a:t>
                      </a:r>
                    </a:p>
                  </a:txBody>
                  <a:tcPr/>
                </a:tc>
                <a:tc>
                  <a:txBody>
                    <a:bodyPr/>
                    <a:lstStyle/>
                    <a:p>
                      <a:pPr algn="ctr"/>
                      <a:r>
                        <a:rPr lang="es-MX" sz="1800">
                          <a:sym typeface="Symbol" panose="05050102010706020507" pitchFamily="18" charset="2"/>
                        </a:rPr>
                        <a:t></a:t>
                      </a:r>
                      <a:endParaRPr lang="es-MX" sz="1800" dirty="0"/>
                    </a:p>
                  </a:txBody>
                  <a:tcPr/>
                </a:tc>
                <a:tc>
                  <a:txBody>
                    <a:bodyPr/>
                    <a:lstStyle/>
                    <a:p>
                      <a:pPr algn="ctr"/>
                      <a:r>
                        <a:rPr lang="es-MX" sz="1800" dirty="0">
                          <a:sym typeface="Symbol" panose="05050102010706020507" pitchFamily="18" charset="2"/>
                        </a:rPr>
                        <a:t></a:t>
                      </a:r>
                      <a:endParaRPr lang="es-MX" sz="1800" dirty="0"/>
                    </a:p>
                  </a:txBody>
                  <a:tcPr/>
                </a:tc>
                <a:tc>
                  <a:txBody>
                    <a:bodyPr/>
                    <a:lstStyle/>
                    <a:p>
                      <a:pPr algn="ctr"/>
                      <a:r>
                        <a:rPr lang="es-PA" sz="1800" dirty="0">
                          <a:solidFill>
                            <a:srgbClr val="FF0000"/>
                          </a:solidFill>
                        </a:rPr>
                        <a:t>1/</a:t>
                      </a:r>
                      <a:r>
                        <a:rPr lang="es-PA" sz="1800" dirty="0" err="1">
                          <a:solidFill>
                            <a:srgbClr val="FF0000"/>
                          </a:solidFill>
                        </a:rPr>
                        <a:t>j</a:t>
                      </a:r>
                      <a:r>
                        <a:rPr lang="es-PA" sz="1800" dirty="0" err="1">
                          <a:solidFill>
                            <a:srgbClr val="FF0000"/>
                          </a:solidFill>
                          <a:sym typeface="Symbol" panose="05050102010706020507" pitchFamily="18" charset="2"/>
                        </a:rPr>
                        <a:t>C</a:t>
                      </a:r>
                      <a:endParaRPr lang="es-MX" sz="1800" dirty="0">
                        <a:solidFill>
                          <a:srgbClr val="FF0000"/>
                        </a:solidFill>
                      </a:endParaRPr>
                    </a:p>
                  </a:txBody>
                  <a:tcPr/>
                </a:tc>
                <a:extLst>
                  <a:ext uri="{0D108BD9-81ED-4DB2-BD59-A6C34878D82A}">
                    <a16:rowId xmlns:a16="http://schemas.microsoft.com/office/drawing/2014/main" val="791367336"/>
                  </a:ext>
                </a:extLst>
              </a:tr>
              <a:tr h="276872">
                <a:tc>
                  <a:txBody>
                    <a:bodyPr/>
                    <a:lstStyle/>
                    <a:p>
                      <a:r>
                        <a:rPr lang="es-PA" sz="1800" dirty="0"/>
                        <a:t>---------------------------</a:t>
                      </a:r>
                      <a:endParaRPr lang="es-MX" sz="1800" dirty="0"/>
                    </a:p>
                  </a:txBody>
                  <a:tcPr/>
                </a:tc>
                <a:tc>
                  <a:txBody>
                    <a:bodyPr/>
                    <a:lstStyle/>
                    <a:p>
                      <a:pPr algn="ctr"/>
                      <a:r>
                        <a:rPr lang="es-PA" sz="1800"/>
                        <a:t>-----</a:t>
                      </a:r>
                      <a:endParaRPr lang="es-MX" sz="1800" dirty="0"/>
                    </a:p>
                  </a:txBody>
                  <a:tcPr/>
                </a:tc>
                <a:tc>
                  <a:txBody>
                    <a:bodyPr/>
                    <a:lstStyle/>
                    <a:p>
                      <a:pPr algn="ctr"/>
                      <a:r>
                        <a:rPr lang="es-PA" sz="1800" dirty="0"/>
                        <a:t>-----</a:t>
                      </a:r>
                      <a:endParaRPr lang="es-MX" sz="1800" dirty="0"/>
                    </a:p>
                  </a:txBody>
                  <a:tcPr/>
                </a:tc>
                <a:tc>
                  <a:txBody>
                    <a:bodyPr/>
                    <a:lstStyle/>
                    <a:p>
                      <a:pPr algn="ctr"/>
                      <a:r>
                        <a:rPr lang="es-PA" sz="1800" dirty="0">
                          <a:solidFill>
                            <a:srgbClr val="FF0000"/>
                          </a:solidFill>
                        </a:rPr>
                        <a:t>-----</a:t>
                      </a:r>
                      <a:endParaRPr lang="es-MX" sz="1800" dirty="0">
                        <a:solidFill>
                          <a:srgbClr val="FF0000"/>
                        </a:solidFill>
                      </a:endParaRPr>
                    </a:p>
                  </a:txBody>
                  <a:tcPr/>
                </a:tc>
                <a:extLst>
                  <a:ext uri="{0D108BD9-81ED-4DB2-BD59-A6C34878D82A}">
                    <a16:rowId xmlns:a16="http://schemas.microsoft.com/office/drawing/2014/main" val="4075376382"/>
                  </a:ext>
                </a:extLst>
              </a:tr>
              <a:tr h="0">
                <a:tc>
                  <a:txBody>
                    <a:bodyPr/>
                    <a:lstStyle/>
                    <a:p>
                      <a:r>
                        <a:rPr lang="es-PA" sz="1800" dirty="0">
                          <a:solidFill>
                            <a:srgbClr val="FF0000"/>
                          </a:solidFill>
                        </a:rPr>
                        <a:t>Grande (C. Externos)</a:t>
                      </a:r>
                      <a:endParaRPr lang="es-MX" sz="180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A" sz="1800" dirty="0"/>
                        <a:t>1/</a:t>
                      </a:r>
                      <a:r>
                        <a:rPr lang="es-PA" sz="1800" dirty="0" err="1"/>
                        <a:t>j</a:t>
                      </a:r>
                      <a:r>
                        <a:rPr lang="es-PA" sz="1800" dirty="0" err="1">
                          <a:sym typeface="Symbol" panose="05050102010706020507" pitchFamily="18" charset="2"/>
                        </a:rPr>
                        <a:t>C</a:t>
                      </a:r>
                      <a:endParaRPr lang="es-MX" sz="1800" dirty="0"/>
                    </a:p>
                    <a:p>
                      <a:pPr algn="ctr"/>
                      <a:endParaRPr lang="es-MX" sz="1800" dirty="0"/>
                    </a:p>
                  </a:txBody>
                  <a:tcPr/>
                </a:tc>
                <a:tc>
                  <a:txBody>
                    <a:bodyPr/>
                    <a:lstStyle/>
                    <a:p>
                      <a:pPr algn="ctr"/>
                      <a:r>
                        <a:rPr lang="es-PA" sz="1800" dirty="0"/>
                        <a:t>0</a:t>
                      </a:r>
                      <a:endParaRPr lang="es-MX" sz="1800" dirty="0"/>
                    </a:p>
                  </a:txBody>
                  <a:tcPr/>
                </a:tc>
                <a:tc>
                  <a:txBody>
                    <a:bodyPr/>
                    <a:lstStyle/>
                    <a:p>
                      <a:pPr algn="ctr"/>
                      <a:r>
                        <a:rPr lang="es-PA" sz="1800" dirty="0">
                          <a:solidFill>
                            <a:srgbClr val="FF0000"/>
                          </a:solidFill>
                        </a:rPr>
                        <a:t>0</a:t>
                      </a:r>
                      <a:endParaRPr lang="es-MX" sz="1800" dirty="0">
                        <a:solidFill>
                          <a:srgbClr val="FF0000"/>
                        </a:solidFill>
                      </a:endParaRPr>
                    </a:p>
                  </a:txBody>
                  <a:tcPr/>
                </a:tc>
                <a:extLst>
                  <a:ext uri="{0D108BD9-81ED-4DB2-BD59-A6C34878D82A}">
                    <a16:rowId xmlns:a16="http://schemas.microsoft.com/office/drawing/2014/main" val="543390470"/>
                  </a:ext>
                </a:extLst>
              </a:tr>
            </a:tbl>
          </a:graphicData>
        </a:graphic>
      </p:graphicFrame>
      <p:pic>
        <p:nvPicPr>
          <p:cNvPr id="15" name="Imagen 14">
            <a:extLst>
              <a:ext uri="{FF2B5EF4-FFF2-40B4-BE49-F238E27FC236}">
                <a16:creationId xmlns:a16="http://schemas.microsoft.com/office/drawing/2014/main" id="{D9460940-27B3-4905-9198-6F927B912F2C}"/>
              </a:ext>
            </a:extLst>
          </p:cNvPr>
          <p:cNvPicPr>
            <a:picLocks noChangeAspect="1"/>
          </p:cNvPicPr>
          <p:nvPr/>
        </p:nvPicPr>
        <p:blipFill>
          <a:blip r:embed="rId3"/>
          <a:stretch>
            <a:fillRect/>
          </a:stretch>
        </p:blipFill>
        <p:spPr>
          <a:xfrm>
            <a:off x="103187" y="2946449"/>
            <a:ext cx="6010275" cy="3219450"/>
          </a:xfrm>
          <a:prstGeom prst="rect">
            <a:avLst/>
          </a:prstGeom>
        </p:spPr>
      </p:pic>
    </p:spTree>
    <p:extLst>
      <p:ext uri="{BB962C8B-B14F-4D97-AF65-F5344CB8AC3E}">
        <p14:creationId xmlns:p14="http://schemas.microsoft.com/office/powerpoint/2010/main" val="1515062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06DB2-5C0E-4BA6-9156-DD72E65895E0}"/>
              </a:ext>
            </a:extLst>
          </p:cNvPr>
          <p:cNvSpPr>
            <a:spLocks noGrp="1"/>
          </p:cNvSpPr>
          <p:nvPr>
            <p:ph type="title"/>
          </p:nvPr>
        </p:nvSpPr>
        <p:spPr>
          <a:xfrm>
            <a:off x="913774" y="322425"/>
            <a:ext cx="10364451" cy="1596177"/>
          </a:xfrm>
        </p:spPr>
        <p:txBody>
          <a:bodyPr/>
          <a:lstStyle/>
          <a:p>
            <a:r>
              <a:rPr lang="es-PA" dirty="0"/>
              <a:t>Circuito Aproximado a Frecuencias Altas</a:t>
            </a:r>
            <a:endParaRPr lang="es-MX" dirty="0"/>
          </a:p>
        </p:txBody>
      </p:sp>
      <p:sp>
        <p:nvSpPr>
          <p:cNvPr id="6" name="CuadroTexto 5">
            <a:extLst>
              <a:ext uri="{FF2B5EF4-FFF2-40B4-BE49-F238E27FC236}">
                <a16:creationId xmlns:a16="http://schemas.microsoft.com/office/drawing/2014/main" id="{EE66D980-EAD2-4DE9-9AA0-79C6F8D15855}"/>
              </a:ext>
            </a:extLst>
          </p:cNvPr>
          <p:cNvSpPr txBox="1"/>
          <p:nvPr/>
        </p:nvSpPr>
        <p:spPr>
          <a:xfrm>
            <a:off x="842752" y="5093146"/>
            <a:ext cx="10831383" cy="1200329"/>
          </a:xfrm>
          <a:prstGeom prst="rect">
            <a:avLst/>
          </a:prstGeom>
          <a:noFill/>
        </p:spPr>
        <p:txBody>
          <a:bodyPr wrap="square" rtlCol="0">
            <a:spAutoFit/>
          </a:bodyPr>
          <a:lstStyle/>
          <a:p>
            <a:r>
              <a:rPr lang="es-PA" sz="2400" dirty="0"/>
              <a:t>En el cálculo de esta función de transferencia de dos polos (una por cada condensador) </a:t>
            </a:r>
            <a:r>
              <a:rPr lang="es-PA" sz="2400" dirty="0" err="1"/>
              <a:t>Vsal</a:t>
            </a:r>
            <a:r>
              <a:rPr lang="es-PA" sz="2400" dirty="0"/>
              <a:t>(s)/</a:t>
            </a:r>
            <a:r>
              <a:rPr lang="es-PA" sz="2400" dirty="0" err="1"/>
              <a:t>Vsñ</a:t>
            </a:r>
            <a:r>
              <a:rPr lang="es-PA" sz="2400" dirty="0"/>
              <a:t>(s) se demora bastante tiempo.  Tenemos en el circuito 5 mallas y 5 nodos.  </a:t>
            </a:r>
          </a:p>
          <a:p>
            <a:r>
              <a:rPr lang="es-PA" sz="2400" dirty="0"/>
              <a:t>Hay que </a:t>
            </a:r>
            <a:r>
              <a:rPr lang="es-PA" sz="2400" i="1" dirty="0">
                <a:effectLst>
                  <a:outerShdw blurRad="38100" dist="38100" dir="2700000" algn="tl">
                    <a:srgbClr val="000000">
                      <a:alpha val="43137"/>
                    </a:srgbClr>
                  </a:outerShdw>
                </a:effectLst>
              </a:rPr>
              <a:t>acelerar</a:t>
            </a:r>
            <a:r>
              <a:rPr lang="es-PA" sz="2400" dirty="0"/>
              <a:t> el cálculo de la misma.</a:t>
            </a:r>
            <a:endParaRPr lang="es-MX" sz="2400" dirty="0"/>
          </a:p>
        </p:txBody>
      </p:sp>
      <p:pic>
        <p:nvPicPr>
          <p:cNvPr id="7" name="Imagen 6">
            <a:extLst>
              <a:ext uri="{FF2B5EF4-FFF2-40B4-BE49-F238E27FC236}">
                <a16:creationId xmlns:a16="http://schemas.microsoft.com/office/drawing/2014/main" id="{736E756B-B3A6-46D0-81AB-18E051266C39}"/>
              </a:ext>
            </a:extLst>
          </p:cNvPr>
          <p:cNvPicPr>
            <a:picLocks noChangeAspect="1"/>
          </p:cNvPicPr>
          <p:nvPr/>
        </p:nvPicPr>
        <p:blipFill>
          <a:blip r:embed="rId2"/>
          <a:stretch>
            <a:fillRect/>
          </a:stretch>
        </p:blipFill>
        <p:spPr>
          <a:xfrm>
            <a:off x="209799" y="1552575"/>
            <a:ext cx="5753100" cy="3314700"/>
          </a:xfrm>
          <a:prstGeom prst="rect">
            <a:avLst/>
          </a:prstGeom>
        </p:spPr>
      </p:pic>
      <p:pic>
        <p:nvPicPr>
          <p:cNvPr id="10" name="Imagen 9">
            <a:extLst>
              <a:ext uri="{FF2B5EF4-FFF2-40B4-BE49-F238E27FC236}">
                <a16:creationId xmlns:a16="http://schemas.microsoft.com/office/drawing/2014/main" id="{E73B0B32-AC1C-4FAA-ADE5-6A6AE6323BC8}"/>
              </a:ext>
            </a:extLst>
          </p:cNvPr>
          <p:cNvPicPr>
            <a:picLocks noChangeAspect="1"/>
          </p:cNvPicPr>
          <p:nvPr/>
        </p:nvPicPr>
        <p:blipFill>
          <a:blip r:embed="rId3"/>
          <a:stretch>
            <a:fillRect/>
          </a:stretch>
        </p:blipFill>
        <p:spPr>
          <a:xfrm>
            <a:off x="6095999" y="2238375"/>
            <a:ext cx="5419725" cy="2628900"/>
          </a:xfrm>
          <a:prstGeom prst="rect">
            <a:avLst/>
          </a:prstGeom>
        </p:spPr>
      </p:pic>
    </p:spTree>
    <p:extLst>
      <p:ext uri="{BB962C8B-B14F-4D97-AF65-F5344CB8AC3E}">
        <p14:creationId xmlns:p14="http://schemas.microsoft.com/office/powerpoint/2010/main" val="308418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BBDB8-6AD4-442E-BDED-2A78BB6327C9}"/>
              </a:ext>
            </a:extLst>
          </p:cNvPr>
          <p:cNvSpPr>
            <a:spLocks noGrp="1"/>
          </p:cNvSpPr>
          <p:nvPr>
            <p:ph type="title"/>
          </p:nvPr>
        </p:nvSpPr>
        <p:spPr/>
        <p:txBody>
          <a:bodyPr/>
          <a:lstStyle/>
          <a:p>
            <a:r>
              <a:rPr lang="es-PA" dirty="0"/>
              <a:t>Cálculo Rápido de las Frecuencias de polo de Frecuencias Altas</a:t>
            </a:r>
            <a:endParaRPr lang="es-MX" dirty="0"/>
          </a:p>
        </p:txBody>
      </p:sp>
      <p:sp>
        <p:nvSpPr>
          <p:cNvPr id="3" name="Marcador de contenido 2">
            <a:extLst>
              <a:ext uri="{FF2B5EF4-FFF2-40B4-BE49-F238E27FC236}">
                <a16:creationId xmlns:a16="http://schemas.microsoft.com/office/drawing/2014/main" id="{6AB52078-6333-45AC-938A-2343C03520ED}"/>
              </a:ext>
            </a:extLst>
          </p:cNvPr>
          <p:cNvSpPr>
            <a:spLocks noGrp="1"/>
          </p:cNvSpPr>
          <p:nvPr>
            <p:ph sz="quarter" idx="13"/>
          </p:nvPr>
        </p:nvSpPr>
        <p:spPr>
          <a:xfrm>
            <a:off x="914399" y="2014397"/>
            <a:ext cx="10363826" cy="1596177"/>
          </a:xfrm>
        </p:spPr>
        <p:txBody>
          <a:bodyPr/>
          <a:lstStyle/>
          <a:p>
            <a:pPr marL="0" indent="0">
              <a:buNone/>
            </a:pPr>
            <a:r>
              <a:rPr lang="es-PA" dirty="0"/>
              <a:t>El cálculo de las frecuencias de polo se puede </a:t>
            </a:r>
            <a:r>
              <a:rPr lang="es-PA" i="1" u="sng" dirty="0"/>
              <a:t>acelerar</a:t>
            </a:r>
            <a:r>
              <a:rPr lang="es-PA" dirty="0"/>
              <a:t> al considerar, en el circuito de Frecuencias Altas, que solo una de las impedancias capacitivas está presente.  De modo que una función de transferencia del mismo, nos daría de forma </a:t>
            </a:r>
            <a:r>
              <a:rPr lang="es-PA" i="1" u="sng" dirty="0"/>
              <a:t>aproximada</a:t>
            </a:r>
            <a:r>
              <a:rPr lang="es-PA" dirty="0"/>
              <a:t>, la frecuencia de polo debida a este condensador.</a:t>
            </a:r>
            <a:endParaRPr lang="es-MX" dirty="0"/>
          </a:p>
        </p:txBody>
      </p:sp>
      <p:sp>
        <p:nvSpPr>
          <p:cNvPr id="4" name="CuadroTexto 3">
            <a:extLst>
              <a:ext uri="{FF2B5EF4-FFF2-40B4-BE49-F238E27FC236}">
                <a16:creationId xmlns:a16="http://schemas.microsoft.com/office/drawing/2014/main" id="{9075CDBF-F692-46B8-B212-7D2053D87766}"/>
              </a:ext>
            </a:extLst>
          </p:cNvPr>
          <p:cNvSpPr txBox="1"/>
          <p:nvPr/>
        </p:nvSpPr>
        <p:spPr>
          <a:xfrm>
            <a:off x="619710" y="3749911"/>
            <a:ext cx="11352669" cy="3170099"/>
          </a:xfrm>
          <a:prstGeom prst="rect">
            <a:avLst/>
          </a:prstGeom>
          <a:noFill/>
        </p:spPr>
        <p:txBody>
          <a:bodyPr wrap="square" rtlCol="0">
            <a:spAutoFit/>
          </a:bodyPr>
          <a:lstStyle/>
          <a:p>
            <a:r>
              <a:rPr lang="es-PA" sz="2000" dirty="0"/>
              <a:t>Procedimiento de este método, y calculo directo de las frecuencias:</a:t>
            </a:r>
          </a:p>
          <a:p>
            <a:pPr marL="457200" indent="-457200">
              <a:buFont typeface="+mj-lt"/>
              <a:buAutoNum type="arabicPeriod"/>
            </a:pPr>
            <a:r>
              <a:rPr lang="es-PA" sz="2000" dirty="0"/>
              <a:t>Se asume que uno de los condensadores es mucho mayor que los otros.  Este será el único presente en el circuito ya que en alta frecuencia los otros, más pequeños, se convierten en circuitos abiertos</a:t>
            </a:r>
          </a:p>
          <a:p>
            <a:pPr marL="457200" indent="-457200">
              <a:buFont typeface="+mj-lt"/>
              <a:buAutoNum type="arabicPeriod"/>
            </a:pPr>
            <a:r>
              <a:rPr lang="es-PA" sz="2000" dirty="0"/>
              <a:t>Se calcula la función de transferencia con el circuito con un solo condensador</a:t>
            </a:r>
          </a:p>
          <a:p>
            <a:pPr marL="800100" lvl="1" indent="-342900">
              <a:buFont typeface="Arial" panose="020B0604020202020204" pitchFamily="34" charset="0"/>
              <a:buChar char="•"/>
            </a:pPr>
            <a:r>
              <a:rPr lang="es-PA" sz="2000" dirty="0"/>
              <a:t>se eliminan todas las fuentes independientes</a:t>
            </a:r>
          </a:p>
          <a:p>
            <a:pPr marL="800100" lvl="1" indent="-342900">
              <a:buFont typeface="Arial" panose="020B0604020202020204" pitchFamily="34" charset="0"/>
              <a:buChar char="•"/>
            </a:pPr>
            <a:r>
              <a:rPr lang="es-PA" sz="2000" dirty="0"/>
              <a:t>se excita correctamente el circuito con una fuente de corriente en paralelo con el condensador</a:t>
            </a:r>
          </a:p>
          <a:p>
            <a:pPr marL="800100" lvl="1" indent="-342900">
              <a:buFont typeface="Arial" panose="020B0604020202020204" pitchFamily="34" charset="0"/>
              <a:buChar char="•"/>
            </a:pPr>
            <a:r>
              <a:rPr lang="es-PA" sz="2000" dirty="0"/>
              <a:t>y se toma como salida el voltaje entre las terminales del condensador</a:t>
            </a:r>
          </a:p>
          <a:p>
            <a:pPr lvl="1"/>
            <a:endParaRPr lang="es-PA" sz="2000" dirty="0"/>
          </a:p>
          <a:p>
            <a:pPr lvl="1"/>
            <a:endParaRPr lang="es-PA" sz="2000" dirty="0"/>
          </a:p>
          <a:p>
            <a:pPr marL="800100" lvl="1" indent="-342900">
              <a:buFont typeface="Arial" panose="020B0604020202020204" pitchFamily="34" charset="0"/>
              <a:buChar char="•"/>
            </a:pPr>
            <a:endParaRPr lang="es-PA" sz="2000" dirty="0"/>
          </a:p>
        </p:txBody>
      </p:sp>
    </p:spTree>
    <p:extLst>
      <p:ext uri="{BB962C8B-B14F-4D97-AF65-F5344CB8AC3E}">
        <p14:creationId xmlns:p14="http://schemas.microsoft.com/office/powerpoint/2010/main" val="2401629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3022E3-D230-43FD-8CB3-CC16BC7AC0EF}"/>
              </a:ext>
            </a:extLst>
          </p:cNvPr>
          <p:cNvSpPr>
            <a:spLocks noGrp="1"/>
          </p:cNvSpPr>
          <p:nvPr>
            <p:ph type="title"/>
          </p:nvPr>
        </p:nvSpPr>
        <p:spPr/>
        <p:txBody>
          <a:bodyPr/>
          <a:lstStyle/>
          <a:p>
            <a:r>
              <a:rPr lang="es-PA" dirty="0"/>
              <a:t>Diagrama de bode: décadas y octavas</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1ED2A97-3B87-447D-947C-C7485F40BD2A}"/>
                  </a:ext>
                </a:extLst>
              </p:cNvPr>
              <p:cNvSpPr>
                <a:spLocks noGrp="1"/>
              </p:cNvSpPr>
              <p:nvPr>
                <p:ph sz="quarter" idx="13"/>
              </p:nvPr>
            </p:nvSpPr>
            <p:spPr>
              <a:xfrm>
                <a:off x="609600" y="1914526"/>
                <a:ext cx="10668000" cy="3876674"/>
              </a:xfrm>
            </p:spPr>
            <p:txBody>
              <a:bodyPr/>
              <a:lstStyle/>
              <a:p>
                <a:pPr marL="0" indent="0">
                  <a:buNone/>
                </a:pPr>
                <a:r>
                  <a:rPr lang="es-PA" dirty="0"/>
                  <a:t>Frecuencia en Décadas</a:t>
                </a:r>
              </a:p>
              <a:p>
                <a:pPr marL="0" indent="0" algn="ctr">
                  <a:buNone/>
                </a:pPr>
                <a14:m>
                  <m:oMath xmlns:m="http://schemas.openxmlformats.org/officeDocument/2006/math">
                    <m:sSub>
                      <m:sSubPr>
                        <m:ctrlPr>
                          <a:rPr lang="es-MX" i="1" smtClean="0">
                            <a:latin typeface="Cambria Math" panose="02040503050406030204" pitchFamily="18" charset="0"/>
                          </a:rPr>
                        </m:ctrlPr>
                      </m:sSubPr>
                      <m:e>
                        <m:r>
                          <a:rPr lang="es-PA" b="0" i="1" smtClean="0">
                            <a:latin typeface="Cambria Math" panose="02040503050406030204" pitchFamily="18" charset="0"/>
                          </a:rPr>
                          <m:t>𝑓</m:t>
                        </m:r>
                      </m:e>
                      <m:sub>
                        <m:r>
                          <a:rPr lang="es-PA" b="0" i="1" smtClean="0">
                            <a:latin typeface="Cambria Math" panose="02040503050406030204" pitchFamily="18" charset="0"/>
                          </a:rPr>
                          <m:t>𝑑𝑒𝑐</m:t>
                        </m:r>
                      </m:sub>
                    </m:sSub>
                    <m:r>
                      <a:rPr lang="es-PA" b="0" i="1" smtClean="0">
                        <a:latin typeface="Cambria Math" panose="02040503050406030204" pitchFamily="18" charset="0"/>
                      </a:rPr>
                      <m:t>=</m:t>
                    </m:r>
                  </m:oMath>
                </a14:m>
                <a:r>
                  <a:rPr lang="es-PA" dirty="0"/>
                  <a:t>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𝑙𝑜𝑔</m:t>
                        </m:r>
                      </m:e>
                      <m:sub>
                        <m:r>
                          <a:rPr lang="es-PA" i="1">
                            <a:latin typeface="Cambria Math" panose="02040503050406030204" pitchFamily="18" charset="0"/>
                          </a:rPr>
                          <m:t>10</m:t>
                        </m:r>
                      </m:sub>
                    </m:sSub>
                    <m:d>
                      <m:dPr>
                        <m:ctrlPr>
                          <a:rPr lang="es-PA" i="1" smtClean="0">
                            <a:latin typeface="Cambria Math" panose="02040503050406030204" pitchFamily="18" charset="0"/>
                          </a:rPr>
                        </m:ctrlPr>
                      </m:dPr>
                      <m:e>
                        <m:r>
                          <a:rPr lang="es-PA" b="0" i="1" smtClean="0">
                            <a:latin typeface="Cambria Math" panose="02040503050406030204" pitchFamily="18" charset="0"/>
                          </a:rPr>
                          <m:t>𝑓</m:t>
                        </m:r>
                      </m:e>
                    </m:d>
                  </m:oMath>
                </a14:m>
                <a:endParaRPr lang="es-MX" dirty="0"/>
              </a:p>
              <a:p>
                <a:pPr marL="0" indent="0" algn="ctr">
                  <a:buNone/>
                </a:pPr>
                <a14:m>
                  <m:oMath xmlns:m="http://schemas.openxmlformats.org/officeDocument/2006/math">
                    <m:sSub>
                      <m:sSubPr>
                        <m:ctrlPr>
                          <a:rPr lang="es-MX" i="1">
                            <a:latin typeface="Cambria Math" panose="02040503050406030204" pitchFamily="18" charset="0"/>
                          </a:rPr>
                        </m:ctrlPr>
                      </m:sSubPr>
                      <m:e>
                        <m:r>
                          <a:rPr lang="es-MX" i="1" smtClean="0">
                            <a:latin typeface="Cambria Math" panose="02040503050406030204" pitchFamily="18" charset="0"/>
                            <a:ea typeface="Cambria Math" panose="02040503050406030204" pitchFamily="18" charset="0"/>
                          </a:rPr>
                          <m:t>𝜔</m:t>
                        </m:r>
                      </m:e>
                      <m:sub>
                        <m:r>
                          <a:rPr lang="es-PA" i="1">
                            <a:latin typeface="Cambria Math" panose="02040503050406030204" pitchFamily="18" charset="0"/>
                          </a:rPr>
                          <m:t>𝑑𝑒𝑐</m:t>
                        </m:r>
                      </m:sub>
                    </m:sSub>
                    <m:r>
                      <a:rPr lang="es-PA" i="1">
                        <a:latin typeface="Cambria Math" panose="02040503050406030204" pitchFamily="18" charset="0"/>
                      </a:rPr>
                      <m:t>=</m:t>
                    </m:r>
                  </m:oMath>
                </a14:m>
                <a:r>
                  <a:rPr lang="es-PA" dirty="0"/>
                  <a:t>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𝑙𝑜𝑔</m:t>
                        </m:r>
                      </m:e>
                      <m:sub>
                        <m:r>
                          <a:rPr lang="es-PA" i="1">
                            <a:latin typeface="Cambria Math" panose="02040503050406030204" pitchFamily="18" charset="0"/>
                          </a:rPr>
                          <m:t>10</m:t>
                        </m:r>
                      </m:sub>
                    </m:sSub>
                    <m:d>
                      <m:dPr>
                        <m:ctrlPr>
                          <a:rPr lang="es-PA" i="1">
                            <a:latin typeface="Cambria Math" panose="02040503050406030204" pitchFamily="18" charset="0"/>
                          </a:rPr>
                        </m:ctrlPr>
                      </m:dPr>
                      <m:e>
                        <m:r>
                          <a:rPr lang="es-PA" i="1" smtClean="0">
                            <a:latin typeface="Cambria Math" panose="02040503050406030204" pitchFamily="18" charset="0"/>
                            <a:ea typeface="Cambria Math" panose="02040503050406030204" pitchFamily="18" charset="0"/>
                          </a:rPr>
                          <m:t>𝜔</m:t>
                        </m:r>
                      </m:e>
                    </m:d>
                  </m:oMath>
                </a14:m>
                <a:endParaRPr lang="es-MX" dirty="0"/>
              </a:p>
              <a:p>
                <a:pPr marL="0" indent="0">
                  <a:buNone/>
                </a:pPr>
                <a:endParaRPr lang="es-MX" dirty="0"/>
              </a:p>
              <a:p>
                <a:pPr marL="0" indent="0">
                  <a:buNone/>
                </a:pPr>
                <a:r>
                  <a:rPr lang="es-MX" dirty="0"/>
                  <a:t>Frecuencia en Octavas</a:t>
                </a:r>
              </a:p>
              <a:p>
                <a:pPr marL="0" indent="0" algn="ctr">
                  <a:buNone/>
                </a:pPr>
                <a14:m>
                  <m:oMath xmlns:m="http://schemas.openxmlformats.org/officeDocument/2006/math">
                    <m:sSub>
                      <m:sSubPr>
                        <m:ctrlPr>
                          <a:rPr lang="es-MX" i="1">
                            <a:latin typeface="Cambria Math" panose="02040503050406030204" pitchFamily="18" charset="0"/>
                          </a:rPr>
                        </m:ctrlPr>
                      </m:sSubPr>
                      <m:e>
                        <m:r>
                          <a:rPr lang="es-PA" i="1">
                            <a:latin typeface="Cambria Math" panose="02040503050406030204" pitchFamily="18" charset="0"/>
                          </a:rPr>
                          <m:t>𝑓</m:t>
                        </m:r>
                      </m:e>
                      <m:sub>
                        <m:r>
                          <a:rPr lang="es-PA" b="0" i="1" smtClean="0">
                            <a:latin typeface="Cambria Math" panose="02040503050406030204" pitchFamily="18" charset="0"/>
                          </a:rPr>
                          <m:t>𝑜𝑐𝑡</m:t>
                        </m:r>
                      </m:sub>
                    </m:sSub>
                    <m:r>
                      <a:rPr lang="es-PA" i="1">
                        <a:latin typeface="Cambria Math" panose="02040503050406030204" pitchFamily="18" charset="0"/>
                      </a:rPr>
                      <m:t>=</m:t>
                    </m:r>
                  </m:oMath>
                </a14:m>
                <a:r>
                  <a:rPr lang="es-PA" dirty="0"/>
                  <a:t>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𝑙𝑜𝑔</m:t>
                        </m:r>
                      </m:e>
                      <m:sub>
                        <m:r>
                          <a:rPr lang="es-PA" b="0" i="1" smtClean="0">
                            <a:latin typeface="Cambria Math" panose="02040503050406030204" pitchFamily="18" charset="0"/>
                          </a:rPr>
                          <m:t>2</m:t>
                        </m:r>
                      </m:sub>
                    </m:sSub>
                    <m:d>
                      <m:dPr>
                        <m:ctrlPr>
                          <a:rPr lang="es-PA" i="1">
                            <a:latin typeface="Cambria Math" panose="02040503050406030204" pitchFamily="18" charset="0"/>
                          </a:rPr>
                        </m:ctrlPr>
                      </m:dPr>
                      <m:e>
                        <m:r>
                          <a:rPr lang="es-PA" i="1">
                            <a:latin typeface="Cambria Math" panose="02040503050406030204" pitchFamily="18" charset="0"/>
                          </a:rPr>
                          <m:t>𝑓</m:t>
                        </m:r>
                      </m:e>
                    </m:d>
                  </m:oMath>
                </a14:m>
                <a:endParaRPr lang="es-MX" dirty="0"/>
              </a:p>
              <a:p>
                <a:pPr marL="0" indent="0" algn="ctr">
                  <a:buNone/>
                </a:pPr>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𝜔</m:t>
                        </m:r>
                      </m:e>
                      <m:sub>
                        <m:r>
                          <a:rPr lang="es-PA" b="0" i="1" smtClean="0">
                            <a:latin typeface="Cambria Math" panose="02040503050406030204" pitchFamily="18" charset="0"/>
                            <a:ea typeface="Cambria Math" panose="02040503050406030204" pitchFamily="18" charset="0"/>
                          </a:rPr>
                          <m:t>𝑜𝑐𝑡</m:t>
                        </m:r>
                      </m:sub>
                    </m:sSub>
                    <m:r>
                      <a:rPr lang="es-PA" i="1">
                        <a:latin typeface="Cambria Math" panose="02040503050406030204" pitchFamily="18" charset="0"/>
                      </a:rPr>
                      <m:t>=</m:t>
                    </m:r>
                  </m:oMath>
                </a14:m>
                <a:r>
                  <a:rPr lang="es-PA" dirty="0"/>
                  <a:t>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𝑙𝑜𝑔</m:t>
                        </m:r>
                      </m:e>
                      <m:sub>
                        <m:r>
                          <a:rPr lang="es-PA" b="0" i="1" smtClean="0">
                            <a:latin typeface="Cambria Math" panose="02040503050406030204" pitchFamily="18" charset="0"/>
                          </a:rPr>
                          <m:t>2</m:t>
                        </m:r>
                      </m:sub>
                    </m:sSub>
                    <m:d>
                      <m:dPr>
                        <m:ctrlPr>
                          <a:rPr lang="es-PA" i="1">
                            <a:latin typeface="Cambria Math" panose="02040503050406030204" pitchFamily="18" charset="0"/>
                          </a:rPr>
                        </m:ctrlPr>
                      </m:dPr>
                      <m:e>
                        <m:r>
                          <a:rPr lang="es-PA" i="1">
                            <a:latin typeface="Cambria Math" panose="02040503050406030204" pitchFamily="18" charset="0"/>
                            <a:ea typeface="Cambria Math" panose="02040503050406030204" pitchFamily="18" charset="0"/>
                          </a:rPr>
                          <m:t>𝜔</m:t>
                        </m:r>
                      </m:e>
                    </m:d>
                  </m:oMath>
                </a14:m>
                <a:endParaRPr lang="es-MX" dirty="0"/>
              </a:p>
            </p:txBody>
          </p:sp>
        </mc:Choice>
        <mc:Fallback xmlns="">
          <p:sp>
            <p:nvSpPr>
              <p:cNvPr id="3" name="Marcador de contenido 2">
                <a:extLst>
                  <a:ext uri="{FF2B5EF4-FFF2-40B4-BE49-F238E27FC236}">
                    <a16:creationId xmlns:a16="http://schemas.microsoft.com/office/drawing/2014/main" id="{71ED2A97-3B87-447D-947C-C7485F40BD2A}"/>
                  </a:ext>
                </a:extLst>
              </p:cNvPr>
              <p:cNvSpPr>
                <a:spLocks noGrp="1" noRot="1" noChangeAspect="1" noMove="1" noResize="1" noEditPoints="1" noAdjustHandles="1" noChangeArrowheads="1" noChangeShapeType="1" noTextEdit="1"/>
              </p:cNvSpPr>
              <p:nvPr>
                <p:ph sz="quarter" idx="13"/>
              </p:nvPr>
            </p:nvSpPr>
            <p:spPr>
              <a:xfrm>
                <a:off x="609600" y="1914526"/>
                <a:ext cx="10668000" cy="3876674"/>
              </a:xfrm>
              <a:blipFill>
                <a:blip r:embed="rId2"/>
                <a:stretch>
                  <a:fillRect l="-571"/>
                </a:stretch>
              </a:blipFill>
            </p:spPr>
            <p:txBody>
              <a:bodyPr/>
              <a:lstStyle/>
              <a:p>
                <a:r>
                  <a:rPr lang="es-MX">
                    <a:noFill/>
                  </a:rPr>
                  <a:t> </a:t>
                </a:r>
              </a:p>
            </p:txBody>
          </p:sp>
        </mc:Fallback>
      </mc:AlternateContent>
      <p:graphicFrame>
        <p:nvGraphicFramePr>
          <p:cNvPr id="6" name="Tabla 6">
            <a:extLst>
              <a:ext uri="{FF2B5EF4-FFF2-40B4-BE49-F238E27FC236}">
                <a16:creationId xmlns:a16="http://schemas.microsoft.com/office/drawing/2014/main" id="{B28588A0-5BB9-443E-A96B-EC440EA95CEE}"/>
              </a:ext>
            </a:extLst>
          </p:cNvPr>
          <p:cNvGraphicFramePr>
            <a:graphicFrameLocks noGrp="1"/>
          </p:cNvGraphicFramePr>
          <p:nvPr>
            <p:extLst>
              <p:ext uri="{D42A27DB-BD31-4B8C-83A1-F6EECF244321}">
                <p14:modId xmlns:p14="http://schemas.microsoft.com/office/powerpoint/2010/main" val="773910869"/>
              </p:ext>
            </p:extLst>
          </p:nvPr>
        </p:nvGraphicFramePr>
        <p:xfrm>
          <a:off x="8134350" y="2101877"/>
          <a:ext cx="2903856" cy="1596176"/>
        </p:xfrm>
        <a:graphic>
          <a:graphicData uri="http://schemas.openxmlformats.org/drawingml/2006/table">
            <a:tbl>
              <a:tblPr firstRow="1" bandRow="1">
                <a:tableStyleId>{5C22544A-7EE6-4342-B048-85BDC9FD1C3A}</a:tableStyleId>
              </a:tblPr>
              <a:tblGrid>
                <a:gridCol w="1451928">
                  <a:extLst>
                    <a:ext uri="{9D8B030D-6E8A-4147-A177-3AD203B41FA5}">
                      <a16:colId xmlns:a16="http://schemas.microsoft.com/office/drawing/2014/main" val="835135904"/>
                    </a:ext>
                  </a:extLst>
                </a:gridCol>
                <a:gridCol w="1451928">
                  <a:extLst>
                    <a:ext uri="{9D8B030D-6E8A-4147-A177-3AD203B41FA5}">
                      <a16:colId xmlns:a16="http://schemas.microsoft.com/office/drawing/2014/main" val="2713508625"/>
                    </a:ext>
                  </a:extLst>
                </a:gridCol>
              </a:tblGrid>
              <a:tr h="399044">
                <a:tc>
                  <a:txBody>
                    <a:bodyPr/>
                    <a:lstStyle/>
                    <a:p>
                      <a:r>
                        <a:rPr lang="es-PA" dirty="0"/>
                        <a:t>f (Hz)</a:t>
                      </a:r>
                      <a:endParaRPr lang="es-MX" dirty="0"/>
                    </a:p>
                  </a:txBody>
                  <a:tcPr/>
                </a:tc>
                <a:tc>
                  <a:txBody>
                    <a:bodyPr/>
                    <a:lstStyle/>
                    <a:p>
                      <a:r>
                        <a:rPr lang="es-PA" dirty="0"/>
                        <a:t>f (</a:t>
                      </a:r>
                      <a:r>
                        <a:rPr lang="es-PA" dirty="0" err="1"/>
                        <a:t>dec</a:t>
                      </a:r>
                      <a:r>
                        <a:rPr lang="es-PA" dirty="0"/>
                        <a:t>)</a:t>
                      </a:r>
                      <a:endParaRPr lang="es-MX" dirty="0"/>
                    </a:p>
                  </a:txBody>
                  <a:tcPr/>
                </a:tc>
                <a:extLst>
                  <a:ext uri="{0D108BD9-81ED-4DB2-BD59-A6C34878D82A}">
                    <a16:rowId xmlns:a16="http://schemas.microsoft.com/office/drawing/2014/main" val="3249762788"/>
                  </a:ext>
                </a:extLst>
              </a:tr>
              <a:tr h="399044">
                <a:tc>
                  <a:txBody>
                    <a:bodyPr/>
                    <a:lstStyle/>
                    <a:p>
                      <a:r>
                        <a:rPr lang="es-PA" dirty="0"/>
                        <a:t>1</a:t>
                      </a:r>
                      <a:endParaRPr lang="es-MX" dirty="0"/>
                    </a:p>
                  </a:txBody>
                  <a:tcPr/>
                </a:tc>
                <a:tc>
                  <a:txBody>
                    <a:bodyPr/>
                    <a:lstStyle/>
                    <a:p>
                      <a:r>
                        <a:rPr lang="es-PA" dirty="0"/>
                        <a:t>0</a:t>
                      </a:r>
                      <a:endParaRPr lang="es-MX" dirty="0"/>
                    </a:p>
                  </a:txBody>
                  <a:tcPr/>
                </a:tc>
                <a:extLst>
                  <a:ext uri="{0D108BD9-81ED-4DB2-BD59-A6C34878D82A}">
                    <a16:rowId xmlns:a16="http://schemas.microsoft.com/office/drawing/2014/main" val="1991147737"/>
                  </a:ext>
                </a:extLst>
              </a:tr>
              <a:tr h="399044">
                <a:tc>
                  <a:txBody>
                    <a:bodyPr/>
                    <a:lstStyle/>
                    <a:p>
                      <a:r>
                        <a:rPr lang="es-PA" dirty="0"/>
                        <a:t>10</a:t>
                      </a:r>
                      <a:endParaRPr lang="es-MX" dirty="0"/>
                    </a:p>
                  </a:txBody>
                  <a:tcPr/>
                </a:tc>
                <a:tc>
                  <a:txBody>
                    <a:bodyPr/>
                    <a:lstStyle/>
                    <a:p>
                      <a:r>
                        <a:rPr lang="es-PA" dirty="0"/>
                        <a:t>1</a:t>
                      </a:r>
                      <a:endParaRPr lang="es-MX" dirty="0"/>
                    </a:p>
                  </a:txBody>
                  <a:tcPr/>
                </a:tc>
                <a:extLst>
                  <a:ext uri="{0D108BD9-81ED-4DB2-BD59-A6C34878D82A}">
                    <a16:rowId xmlns:a16="http://schemas.microsoft.com/office/drawing/2014/main" val="1311537837"/>
                  </a:ext>
                </a:extLst>
              </a:tr>
              <a:tr h="399044">
                <a:tc>
                  <a:txBody>
                    <a:bodyPr/>
                    <a:lstStyle/>
                    <a:p>
                      <a:r>
                        <a:rPr lang="es-PA" dirty="0"/>
                        <a:t>100</a:t>
                      </a:r>
                      <a:endParaRPr lang="es-MX" dirty="0"/>
                    </a:p>
                  </a:txBody>
                  <a:tcPr/>
                </a:tc>
                <a:tc>
                  <a:txBody>
                    <a:bodyPr/>
                    <a:lstStyle/>
                    <a:p>
                      <a:r>
                        <a:rPr lang="es-PA" dirty="0"/>
                        <a:t>2</a:t>
                      </a:r>
                      <a:endParaRPr lang="es-MX" dirty="0"/>
                    </a:p>
                  </a:txBody>
                  <a:tcPr/>
                </a:tc>
                <a:extLst>
                  <a:ext uri="{0D108BD9-81ED-4DB2-BD59-A6C34878D82A}">
                    <a16:rowId xmlns:a16="http://schemas.microsoft.com/office/drawing/2014/main" val="3213456679"/>
                  </a:ext>
                </a:extLst>
              </a:tr>
            </a:tbl>
          </a:graphicData>
        </a:graphic>
      </p:graphicFrame>
      <p:graphicFrame>
        <p:nvGraphicFramePr>
          <p:cNvPr id="8" name="Tabla 6">
            <a:extLst>
              <a:ext uri="{FF2B5EF4-FFF2-40B4-BE49-F238E27FC236}">
                <a16:creationId xmlns:a16="http://schemas.microsoft.com/office/drawing/2014/main" id="{4AD3CD01-8902-4167-8CE4-007CD134A358}"/>
              </a:ext>
            </a:extLst>
          </p:cNvPr>
          <p:cNvGraphicFramePr>
            <a:graphicFrameLocks noGrp="1"/>
          </p:cNvGraphicFramePr>
          <p:nvPr>
            <p:extLst>
              <p:ext uri="{D42A27DB-BD31-4B8C-83A1-F6EECF244321}">
                <p14:modId xmlns:p14="http://schemas.microsoft.com/office/powerpoint/2010/main" val="2798919600"/>
              </p:ext>
            </p:extLst>
          </p:nvPr>
        </p:nvGraphicFramePr>
        <p:xfrm>
          <a:off x="1390650" y="4756123"/>
          <a:ext cx="2818130" cy="1483360"/>
        </p:xfrm>
        <a:graphic>
          <a:graphicData uri="http://schemas.openxmlformats.org/drawingml/2006/table">
            <a:tbl>
              <a:tblPr firstRow="1" bandRow="1">
                <a:tableStyleId>{5C22544A-7EE6-4342-B048-85BDC9FD1C3A}</a:tableStyleId>
              </a:tblPr>
              <a:tblGrid>
                <a:gridCol w="1409065">
                  <a:extLst>
                    <a:ext uri="{9D8B030D-6E8A-4147-A177-3AD203B41FA5}">
                      <a16:colId xmlns:a16="http://schemas.microsoft.com/office/drawing/2014/main" val="835135904"/>
                    </a:ext>
                  </a:extLst>
                </a:gridCol>
                <a:gridCol w="1409065">
                  <a:extLst>
                    <a:ext uri="{9D8B030D-6E8A-4147-A177-3AD203B41FA5}">
                      <a16:colId xmlns:a16="http://schemas.microsoft.com/office/drawing/2014/main" val="2713508625"/>
                    </a:ext>
                  </a:extLst>
                </a:gridCol>
              </a:tblGrid>
              <a:tr h="370840">
                <a:tc>
                  <a:txBody>
                    <a:bodyPr/>
                    <a:lstStyle/>
                    <a:p>
                      <a:r>
                        <a:rPr lang="es-PA" dirty="0"/>
                        <a:t>f (Hz)</a:t>
                      </a:r>
                      <a:endParaRPr lang="es-MX" dirty="0"/>
                    </a:p>
                  </a:txBody>
                  <a:tcPr/>
                </a:tc>
                <a:tc>
                  <a:txBody>
                    <a:bodyPr/>
                    <a:lstStyle/>
                    <a:p>
                      <a:r>
                        <a:rPr lang="es-PA" dirty="0"/>
                        <a:t>f (oct)</a:t>
                      </a:r>
                      <a:endParaRPr lang="es-MX" dirty="0"/>
                    </a:p>
                  </a:txBody>
                  <a:tcPr/>
                </a:tc>
                <a:extLst>
                  <a:ext uri="{0D108BD9-81ED-4DB2-BD59-A6C34878D82A}">
                    <a16:rowId xmlns:a16="http://schemas.microsoft.com/office/drawing/2014/main" val="3249762788"/>
                  </a:ext>
                </a:extLst>
              </a:tr>
              <a:tr h="370840">
                <a:tc>
                  <a:txBody>
                    <a:bodyPr/>
                    <a:lstStyle/>
                    <a:p>
                      <a:r>
                        <a:rPr lang="es-PA" dirty="0"/>
                        <a:t>1</a:t>
                      </a:r>
                      <a:endParaRPr lang="es-MX" dirty="0"/>
                    </a:p>
                  </a:txBody>
                  <a:tcPr/>
                </a:tc>
                <a:tc>
                  <a:txBody>
                    <a:bodyPr/>
                    <a:lstStyle/>
                    <a:p>
                      <a:r>
                        <a:rPr lang="es-PA" dirty="0"/>
                        <a:t>0</a:t>
                      </a:r>
                      <a:endParaRPr lang="es-MX" dirty="0"/>
                    </a:p>
                  </a:txBody>
                  <a:tcPr/>
                </a:tc>
                <a:extLst>
                  <a:ext uri="{0D108BD9-81ED-4DB2-BD59-A6C34878D82A}">
                    <a16:rowId xmlns:a16="http://schemas.microsoft.com/office/drawing/2014/main" val="1991147737"/>
                  </a:ext>
                </a:extLst>
              </a:tr>
              <a:tr h="370840">
                <a:tc>
                  <a:txBody>
                    <a:bodyPr/>
                    <a:lstStyle/>
                    <a:p>
                      <a:r>
                        <a:rPr lang="es-PA" dirty="0"/>
                        <a:t>2</a:t>
                      </a:r>
                      <a:endParaRPr lang="es-MX" dirty="0"/>
                    </a:p>
                  </a:txBody>
                  <a:tcPr/>
                </a:tc>
                <a:tc>
                  <a:txBody>
                    <a:bodyPr/>
                    <a:lstStyle/>
                    <a:p>
                      <a:r>
                        <a:rPr lang="es-PA" dirty="0"/>
                        <a:t>1</a:t>
                      </a:r>
                      <a:endParaRPr lang="es-MX" dirty="0"/>
                    </a:p>
                  </a:txBody>
                  <a:tcPr/>
                </a:tc>
                <a:extLst>
                  <a:ext uri="{0D108BD9-81ED-4DB2-BD59-A6C34878D82A}">
                    <a16:rowId xmlns:a16="http://schemas.microsoft.com/office/drawing/2014/main" val="1311537837"/>
                  </a:ext>
                </a:extLst>
              </a:tr>
              <a:tr h="370840">
                <a:tc>
                  <a:txBody>
                    <a:bodyPr/>
                    <a:lstStyle/>
                    <a:p>
                      <a:r>
                        <a:rPr lang="es-PA" dirty="0"/>
                        <a:t>4</a:t>
                      </a:r>
                      <a:endParaRPr lang="es-MX" dirty="0"/>
                    </a:p>
                  </a:txBody>
                  <a:tcPr/>
                </a:tc>
                <a:tc>
                  <a:txBody>
                    <a:bodyPr/>
                    <a:lstStyle/>
                    <a:p>
                      <a:r>
                        <a:rPr lang="es-PA" dirty="0"/>
                        <a:t>2</a:t>
                      </a:r>
                      <a:endParaRPr lang="es-MX" dirty="0"/>
                    </a:p>
                  </a:txBody>
                  <a:tcPr/>
                </a:tc>
                <a:extLst>
                  <a:ext uri="{0D108BD9-81ED-4DB2-BD59-A6C34878D82A}">
                    <a16:rowId xmlns:a16="http://schemas.microsoft.com/office/drawing/2014/main" val="3213456679"/>
                  </a:ext>
                </a:extLst>
              </a:tr>
            </a:tbl>
          </a:graphicData>
        </a:graphic>
      </p:graphicFrame>
      <p:sp>
        <p:nvSpPr>
          <p:cNvPr id="9" name="CuadroTexto 8">
            <a:extLst>
              <a:ext uri="{FF2B5EF4-FFF2-40B4-BE49-F238E27FC236}">
                <a16:creationId xmlns:a16="http://schemas.microsoft.com/office/drawing/2014/main" id="{A9FA86BB-D17A-4298-99F1-1A7556A12F8B}"/>
              </a:ext>
            </a:extLst>
          </p:cNvPr>
          <p:cNvSpPr txBox="1"/>
          <p:nvPr/>
        </p:nvSpPr>
        <p:spPr>
          <a:xfrm>
            <a:off x="1080480" y="2587373"/>
            <a:ext cx="3272446" cy="923330"/>
          </a:xfrm>
          <a:prstGeom prst="rect">
            <a:avLst/>
          </a:prstGeom>
          <a:noFill/>
          <a:ln>
            <a:solidFill>
              <a:schemeClr val="accent1"/>
            </a:solidFill>
          </a:ln>
        </p:spPr>
        <p:txBody>
          <a:bodyPr wrap="square" rtlCol="0">
            <a:spAutoFit/>
          </a:bodyPr>
          <a:lstStyle/>
          <a:p>
            <a:r>
              <a:rPr lang="es-PA" i="1" dirty="0">
                <a:effectLst>
                  <a:outerShdw blurRad="38100" dist="38100" dir="2700000" algn="tl">
                    <a:srgbClr val="000000">
                      <a:alpha val="43137"/>
                    </a:srgbClr>
                  </a:outerShdw>
                </a:effectLst>
              </a:rPr>
              <a:t>Una distancia de una década, representa un múltiplo de 10 en frecuencia</a:t>
            </a:r>
            <a:endParaRPr lang="es-MX" i="1" dirty="0">
              <a:effectLst>
                <a:outerShdw blurRad="38100" dist="38100" dir="2700000" algn="tl">
                  <a:srgbClr val="000000">
                    <a:alpha val="43137"/>
                  </a:srgbClr>
                </a:outerShdw>
              </a:effectLst>
            </a:endParaRPr>
          </a:p>
        </p:txBody>
      </p:sp>
      <p:sp>
        <p:nvSpPr>
          <p:cNvPr id="10" name="CuadroTexto 9">
            <a:extLst>
              <a:ext uri="{FF2B5EF4-FFF2-40B4-BE49-F238E27FC236}">
                <a16:creationId xmlns:a16="http://schemas.microsoft.com/office/drawing/2014/main" id="{316F35A5-22E5-452A-81FB-8A1871855E93}"/>
              </a:ext>
            </a:extLst>
          </p:cNvPr>
          <p:cNvSpPr txBox="1"/>
          <p:nvPr/>
        </p:nvSpPr>
        <p:spPr>
          <a:xfrm>
            <a:off x="7833705" y="4532397"/>
            <a:ext cx="3272446" cy="923330"/>
          </a:xfrm>
          <a:prstGeom prst="rect">
            <a:avLst/>
          </a:prstGeom>
          <a:noFill/>
          <a:ln>
            <a:solidFill>
              <a:schemeClr val="accent1"/>
            </a:solidFill>
          </a:ln>
        </p:spPr>
        <p:txBody>
          <a:bodyPr wrap="square" rtlCol="0">
            <a:spAutoFit/>
          </a:bodyPr>
          <a:lstStyle/>
          <a:p>
            <a:r>
              <a:rPr lang="es-PA" i="1" dirty="0">
                <a:effectLst>
                  <a:outerShdw blurRad="38100" dist="38100" dir="2700000" algn="tl">
                    <a:srgbClr val="000000">
                      <a:alpha val="43137"/>
                    </a:srgbClr>
                  </a:outerShdw>
                </a:effectLst>
              </a:rPr>
              <a:t>Una distancia de una octava, representa un múltiplo de 2 en frecuencia</a:t>
            </a:r>
            <a:endParaRPr lang="es-MX"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31873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C23EAC3-34D7-44F0-8E8A-E7575B22BB7F}"/>
              </a:ext>
            </a:extLst>
          </p:cNvPr>
          <p:cNvSpPr>
            <a:spLocks noGrp="1"/>
          </p:cNvSpPr>
          <p:nvPr>
            <p:ph type="title"/>
          </p:nvPr>
        </p:nvSpPr>
        <p:spPr>
          <a:xfrm>
            <a:off x="914400" y="396877"/>
            <a:ext cx="10363200" cy="1595438"/>
          </a:xfrm>
        </p:spPr>
        <p:txBody>
          <a:bodyPr/>
          <a:lstStyle/>
          <a:p>
            <a:r>
              <a:rPr lang="es-PA" dirty="0"/>
              <a:t>Cálculo Rápido de las Frecuencias de polo De Frecuencias Altas</a:t>
            </a:r>
            <a:endParaRPr lang="es-MX" dirty="0"/>
          </a:p>
        </p:txBody>
      </p:sp>
      <p:sp>
        <p:nvSpPr>
          <p:cNvPr id="5" name="CuadroTexto 4">
            <a:extLst>
              <a:ext uri="{FF2B5EF4-FFF2-40B4-BE49-F238E27FC236}">
                <a16:creationId xmlns:a16="http://schemas.microsoft.com/office/drawing/2014/main" id="{74977AE8-1036-4A52-BED1-589392C6C45E}"/>
              </a:ext>
            </a:extLst>
          </p:cNvPr>
          <p:cNvSpPr txBox="1"/>
          <p:nvPr/>
        </p:nvSpPr>
        <p:spPr>
          <a:xfrm>
            <a:off x="915761" y="2833699"/>
            <a:ext cx="5180239" cy="1631216"/>
          </a:xfrm>
          <a:prstGeom prst="rect">
            <a:avLst/>
          </a:prstGeom>
          <a:noFill/>
        </p:spPr>
        <p:txBody>
          <a:bodyPr wrap="square" rtlCol="0">
            <a:spAutoFit/>
          </a:bodyPr>
          <a:lstStyle/>
          <a:p>
            <a:r>
              <a:rPr lang="es-PA" sz="2000" dirty="0"/>
              <a:t>El circuito resultante se simplifica encontrando la resistencia equivalente (</a:t>
            </a:r>
            <a:r>
              <a:rPr lang="es-PA" sz="2000" dirty="0" err="1"/>
              <a:t>Reqx</a:t>
            </a:r>
            <a:r>
              <a:rPr lang="es-PA" sz="2000" dirty="0"/>
              <a:t>) entre las terminales del condensador (</a:t>
            </a:r>
            <a:r>
              <a:rPr lang="es-PA" sz="2000" dirty="0" err="1"/>
              <a:t>Cx</a:t>
            </a:r>
            <a:r>
              <a:rPr lang="es-PA" sz="2000" dirty="0"/>
              <a:t>), de modo que tenemos un circuito como este.</a:t>
            </a:r>
          </a:p>
          <a:p>
            <a:endParaRPr lang="es-MX" sz="2000" dirty="0"/>
          </a:p>
        </p:txBody>
      </p:sp>
      <p:sp>
        <p:nvSpPr>
          <p:cNvPr id="6" name="CuadroTexto 5">
            <a:extLst>
              <a:ext uri="{FF2B5EF4-FFF2-40B4-BE49-F238E27FC236}">
                <a16:creationId xmlns:a16="http://schemas.microsoft.com/office/drawing/2014/main" id="{4BB75400-3E6F-4F73-8AD1-45612F5FA1E3}"/>
              </a:ext>
            </a:extLst>
          </p:cNvPr>
          <p:cNvSpPr txBox="1"/>
          <p:nvPr/>
        </p:nvSpPr>
        <p:spPr>
          <a:xfrm>
            <a:off x="882157" y="1818335"/>
            <a:ext cx="5553093" cy="954107"/>
          </a:xfrm>
          <a:prstGeom prst="rect">
            <a:avLst/>
          </a:prstGeom>
          <a:noFill/>
        </p:spPr>
        <p:txBody>
          <a:bodyPr wrap="square" rtlCol="0">
            <a:spAutoFit/>
          </a:bodyPr>
          <a:lstStyle/>
          <a:p>
            <a:r>
              <a:rPr lang="es-PA" sz="2800" b="1" i="1" u="sng" dirty="0">
                <a:effectLst>
                  <a:outerShdw blurRad="38100" dist="38100" dir="2700000" algn="tl">
                    <a:srgbClr val="000000">
                      <a:alpha val="43137"/>
                    </a:srgbClr>
                  </a:outerShdw>
                </a:effectLst>
              </a:rPr>
              <a:t>Al igual que en el caso aproximado del circuito en Frecuencias Bajas:</a:t>
            </a:r>
            <a:endParaRPr lang="es-MX" sz="2800" b="1" i="1" u="sng" dirty="0">
              <a:effectLst>
                <a:outerShdw blurRad="38100" dist="38100" dir="2700000" algn="tl">
                  <a:srgbClr val="000000">
                    <a:alpha val="43137"/>
                  </a:srgbClr>
                </a:outerShdw>
              </a:effectLst>
            </a:endParaRPr>
          </a:p>
        </p:txBody>
      </p:sp>
      <p:pic>
        <p:nvPicPr>
          <p:cNvPr id="7" name="Imagen 6">
            <a:extLst>
              <a:ext uri="{FF2B5EF4-FFF2-40B4-BE49-F238E27FC236}">
                <a16:creationId xmlns:a16="http://schemas.microsoft.com/office/drawing/2014/main" id="{A48D0D2F-8D78-4A28-96FA-0A5FD48A24ED}"/>
              </a:ext>
            </a:extLst>
          </p:cNvPr>
          <p:cNvPicPr>
            <a:picLocks noChangeAspect="1"/>
          </p:cNvPicPr>
          <p:nvPr/>
        </p:nvPicPr>
        <p:blipFill>
          <a:blip r:embed="rId2"/>
          <a:stretch>
            <a:fillRect/>
          </a:stretch>
        </p:blipFill>
        <p:spPr>
          <a:xfrm>
            <a:off x="6467493" y="1717937"/>
            <a:ext cx="5105400" cy="2352675"/>
          </a:xfrm>
          <a:prstGeom prst="rect">
            <a:avLst/>
          </a:prstGeom>
        </p:spPr>
      </p:pic>
      <p:sp>
        <p:nvSpPr>
          <p:cNvPr id="8" name="CuadroTexto 7">
            <a:extLst>
              <a:ext uri="{FF2B5EF4-FFF2-40B4-BE49-F238E27FC236}">
                <a16:creationId xmlns:a16="http://schemas.microsoft.com/office/drawing/2014/main" id="{111AB219-28EF-4907-A43D-5A4234AEB6CC}"/>
              </a:ext>
            </a:extLst>
          </p:cNvPr>
          <p:cNvSpPr txBox="1"/>
          <p:nvPr/>
        </p:nvSpPr>
        <p:spPr>
          <a:xfrm>
            <a:off x="882157" y="4193900"/>
            <a:ext cx="5392823" cy="461665"/>
          </a:xfrm>
          <a:prstGeom prst="rect">
            <a:avLst/>
          </a:prstGeom>
          <a:noFill/>
        </p:spPr>
        <p:txBody>
          <a:bodyPr wrap="none" rtlCol="0">
            <a:spAutoFit/>
          </a:bodyPr>
          <a:lstStyle/>
          <a:p>
            <a:r>
              <a:rPr lang="es-PA" sz="2400" b="1" i="1" u="sng" dirty="0"/>
              <a:t>Función de transferencia genérica calculada:</a:t>
            </a:r>
            <a:endParaRPr lang="es-MX" sz="2400" b="1" i="1" u="sng" dirty="0"/>
          </a:p>
        </p:txBody>
      </p:sp>
      <p:pic>
        <p:nvPicPr>
          <p:cNvPr id="11" name="Imagen 10">
            <a:extLst>
              <a:ext uri="{FF2B5EF4-FFF2-40B4-BE49-F238E27FC236}">
                <a16:creationId xmlns:a16="http://schemas.microsoft.com/office/drawing/2014/main" id="{BA48C125-9DAB-4CCA-9E8A-CCE285042DC6}"/>
              </a:ext>
            </a:extLst>
          </p:cNvPr>
          <p:cNvPicPr>
            <a:picLocks noChangeAspect="1"/>
          </p:cNvPicPr>
          <p:nvPr/>
        </p:nvPicPr>
        <p:blipFill>
          <a:blip r:embed="rId3"/>
          <a:stretch>
            <a:fillRect/>
          </a:stretch>
        </p:blipFill>
        <p:spPr>
          <a:xfrm>
            <a:off x="1402211" y="4688214"/>
            <a:ext cx="3681412" cy="862697"/>
          </a:xfrm>
          <a:prstGeom prst="rect">
            <a:avLst/>
          </a:prstGeom>
        </p:spPr>
      </p:pic>
      <p:sp>
        <p:nvSpPr>
          <p:cNvPr id="13" name="CuadroTexto 12">
            <a:extLst>
              <a:ext uri="{FF2B5EF4-FFF2-40B4-BE49-F238E27FC236}">
                <a16:creationId xmlns:a16="http://schemas.microsoft.com/office/drawing/2014/main" id="{5A6F7131-38C6-4CC7-A56D-8CBCF94CDF50}"/>
              </a:ext>
            </a:extLst>
          </p:cNvPr>
          <p:cNvSpPr txBox="1"/>
          <p:nvPr/>
        </p:nvSpPr>
        <p:spPr>
          <a:xfrm>
            <a:off x="6483749" y="3947679"/>
            <a:ext cx="3248061" cy="707886"/>
          </a:xfrm>
          <a:prstGeom prst="rect">
            <a:avLst/>
          </a:prstGeom>
          <a:noFill/>
        </p:spPr>
        <p:txBody>
          <a:bodyPr wrap="square" rtlCol="0">
            <a:spAutoFit/>
          </a:bodyPr>
          <a:lstStyle/>
          <a:p>
            <a:pPr algn="ctr"/>
            <a:r>
              <a:rPr lang="es-PA" sz="2000" b="1" i="1" u="sng" dirty="0">
                <a:solidFill>
                  <a:schemeClr val="accent2">
                    <a:lumMod val="75000"/>
                  </a:schemeClr>
                </a:solidFill>
                <a:effectLst>
                  <a:outerShdw blurRad="38100" dist="38100" dir="2700000" algn="tl">
                    <a:srgbClr val="000000">
                      <a:alpha val="43137"/>
                    </a:srgbClr>
                  </a:outerShdw>
                </a:effectLst>
              </a:rPr>
              <a:t>La fórmula general para la frecuencia de polo sería: </a:t>
            </a:r>
            <a:endParaRPr lang="es-MX" sz="2000" b="1" i="1" u="sng" dirty="0">
              <a:solidFill>
                <a:schemeClr val="accent2">
                  <a:lumMod val="75000"/>
                </a:schemeClr>
              </a:solidFill>
              <a:effectLst>
                <a:outerShdw blurRad="38100" dist="38100" dir="2700000" algn="tl">
                  <a:srgbClr val="000000">
                    <a:alpha val="43137"/>
                  </a:srgbClr>
                </a:outerShdw>
              </a:effectLst>
            </a:endParaRPr>
          </a:p>
        </p:txBody>
      </p:sp>
      <p:sp>
        <p:nvSpPr>
          <p:cNvPr id="3" name="Rectángulo 2">
            <a:extLst>
              <a:ext uri="{FF2B5EF4-FFF2-40B4-BE49-F238E27FC236}">
                <a16:creationId xmlns:a16="http://schemas.microsoft.com/office/drawing/2014/main" id="{13AD695F-893E-4DB5-8581-DAFE8A63D91F}"/>
              </a:ext>
            </a:extLst>
          </p:cNvPr>
          <p:cNvSpPr/>
          <p:nvPr/>
        </p:nvSpPr>
        <p:spPr>
          <a:xfrm>
            <a:off x="794140" y="5732484"/>
            <a:ext cx="5301860" cy="1015663"/>
          </a:xfrm>
          <a:prstGeom prst="rect">
            <a:avLst/>
          </a:prstGeom>
        </p:spPr>
        <p:txBody>
          <a:bodyPr wrap="square">
            <a:spAutoFit/>
          </a:bodyPr>
          <a:lstStyle/>
          <a:p>
            <a:pPr marL="469900" lvl="1" indent="-457200">
              <a:buFont typeface="+mj-lt"/>
              <a:buAutoNum type="arabicPeriod" startAt="3"/>
            </a:pPr>
            <a:r>
              <a:rPr lang="es-PA" sz="2000" dirty="0"/>
              <a:t>Se extrae la frecuencia de polo (aproximada) de la función de transferencia calculada</a:t>
            </a:r>
          </a:p>
        </p:txBody>
      </p:sp>
      <p:sp>
        <p:nvSpPr>
          <p:cNvPr id="14" name="Rectángulo 13">
            <a:extLst>
              <a:ext uri="{FF2B5EF4-FFF2-40B4-BE49-F238E27FC236}">
                <a16:creationId xmlns:a16="http://schemas.microsoft.com/office/drawing/2014/main" id="{E0A7965E-8252-4BCC-BF00-2590036D0832}"/>
              </a:ext>
            </a:extLst>
          </p:cNvPr>
          <p:cNvSpPr/>
          <p:nvPr/>
        </p:nvSpPr>
        <p:spPr>
          <a:xfrm>
            <a:off x="6467493" y="5753237"/>
            <a:ext cx="5301860" cy="707886"/>
          </a:xfrm>
          <a:prstGeom prst="rect">
            <a:avLst/>
          </a:prstGeom>
        </p:spPr>
        <p:txBody>
          <a:bodyPr wrap="square">
            <a:spAutoFit/>
          </a:bodyPr>
          <a:lstStyle/>
          <a:p>
            <a:pPr marL="469900" lvl="1" indent="-457200">
              <a:buFont typeface="+mj-lt"/>
              <a:buAutoNum type="arabicPeriod" startAt="4"/>
            </a:pPr>
            <a:r>
              <a:rPr lang="es-PA" sz="2000" dirty="0"/>
              <a:t>Finalmente se repite el procedimiento para cada condensador parásito</a:t>
            </a:r>
          </a:p>
        </p:txBody>
      </p:sp>
      <p:sp>
        <p:nvSpPr>
          <p:cNvPr id="17" name="CuadroTexto 16">
            <a:extLst>
              <a:ext uri="{FF2B5EF4-FFF2-40B4-BE49-F238E27FC236}">
                <a16:creationId xmlns:a16="http://schemas.microsoft.com/office/drawing/2014/main" id="{8958EBDD-921C-419E-B76C-F42DCBBA616A}"/>
              </a:ext>
            </a:extLst>
          </p:cNvPr>
          <p:cNvSpPr txBox="1"/>
          <p:nvPr/>
        </p:nvSpPr>
        <p:spPr>
          <a:xfrm>
            <a:off x="9353550" y="4984909"/>
            <a:ext cx="2620736" cy="369332"/>
          </a:xfrm>
          <a:prstGeom prst="rect">
            <a:avLst/>
          </a:prstGeom>
          <a:noFill/>
        </p:spPr>
        <p:txBody>
          <a:bodyPr wrap="square" rtlCol="0">
            <a:spAutoFit/>
          </a:bodyPr>
          <a:lstStyle/>
          <a:p>
            <a:r>
              <a:rPr lang="es-PA" b="1" i="1" dirty="0">
                <a:solidFill>
                  <a:schemeClr val="accent2">
                    <a:lumMod val="75000"/>
                  </a:schemeClr>
                </a:solidFill>
                <a:effectLst>
                  <a:outerShdw blurRad="38100" dist="38100" dir="2700000" algn="tl">
                    <a:srgbClr val="000000">
                      <a:alpha val="43137"/>
                    </a:srgbClr>
                  </a:outerShdw>
                </a:effectLst>
              </a:rPr>
              <a:t>τ es la constante de tiempo</a:t>
            </a:r>
            <a:endParaRPr lang="es-MX" b="1" i="1" dirty="0">
              <a:solidFill>
                <a:schemeClr val="accent2">
                  <a:lumMod val="75000"/>
                </a:schemeClr>
              </a:solidFill>
              <a:effectLst>
                <a:outerShdw blurRad="38100" dist="38100" dir="2700000" algn="tl">
                  <a:srgbClr val="000000">
                    <a:alpha val="43137"/>
                  </a:srgbClr>
                </a:outerShdw>
              </a:effectLst>
            </a:endParaRPr>
          </a:p>
        </p:txBody>
      </p:sp>
      <p:pic>
        <p:nvPicPr>
          <p:cNvPr id="18" name="Imagen 17">
            <a:extLst>
              <a:ext uri="{FF2B5EF4-FFF2-40B4-BE49-F238E27FC236}">
                <a16:creationId xmlns:a16="http://schemas.microsoft.com/office/drawing/2014/main" id="{896075B9-651C-437C-B04C-AB165A81EF6E}"/>
              </a:ext>
            </a:extLst>
          </p:cNvPr>
          <p:cNvPicPr>
            <a:picLocks noChangeAspect="1"/>
          </p:cNvPicPr>
          <p:nvPr/>
        </p:nvPicPr>
        <p:blipFill>
          <a:blip r:embed="rId4"/>
          <a:stretch>
            <a:fillRect/>
          </a:stretch>
        </p:blipFill>
        <p:spPr>
          <a:xfrm>
            <a:off x="6803435" y="4984909"/>
            <a:ext cx="2085975" cy="438150"/>
          </a:xfrm>
          <a:prstGeom prst="rect">
            <a:avLst/>
          </a:prstGeom>
          <a:ln w="28575">
            <a:solidFill>
              <a:schemeClr val="accent2">
                <a:lumMod val="75000"/>
              </a:schemeClr>
            </a:solidFill>
          </a:ln>
        </p:spPr>
      </p:pic>
      <p:pic>
        <p:nvPicPr>
          <p:cNvPr id="19" name="Imagen 18">
            <a:extLst>
              <a:ext uri="{FF2B5EF4-FFF2-40B4-BE49-F238E27FC236}">
                <a16:creationId xmlns:a16="http://schemas.microsoft.com/office/drawing/2014/main" id="{0531A8CE-94D4-4390-9C2D-46A0BC9A0CE1}"/>
              </a:ext>
            </a:extLst>
          </p:cNvPr>
          <p:cNvPicPr>
            <a:picLocks noChangeAspect="1"/>
          </p:cNvPicPr>
          <p:nvPr/>
        </p:nvPicPr>
        <p:blipFill>
          <a:blip r:embed="rId5"/>
          <a:stretch>
            <a:fillRect/>
          </a:stretch>
        </p:blipFill>
        <p:spPr>
          <a:xfrm>
            <a:off x="10037853" y="4276895"/>
            <a:ext cx="1800225" cy="542925"/>
          </a:xfrm>
          <a:prstGeom prst="rect">
            <a:avLst/>
          </a:prstGeom>
          <a:ln w="28575">
            <a:solidFill>
              <a:schemeClr val="accent2">
                <a:lumMod val="75000"/>
              </a:schemeClr>
            </a:solidFill>
          </a:ln>
        </p:spPr>
      </p:pic>
    </p:spTree>
    <p:extLst>
      <p:ext uri="{BB962C8B-B14F-4D97-AF65-F5344CB8AC3E}">
        <p14:creationId xmlns:p14="http://schemas.microsoft.com/office/powerpoint/2010/main" val="90787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9084BD9-D011-4A12-8582-B38699A1C52B}"/>
              </a:ext>
            </a:extLst>
          </p:cNvPr>
          <p:cNvSpPr>
            <a:spLocks noGrp="1" noChangeArrowheads="1"/>
          </p:cNvSpPr>
          <p:nvPr>
            <p:ph type="title"/>
          </p:nvPr>
        </p:nvSpPr>
        <p:spPr>
          <a:xfrm>
            <a:off x="1809750" y="315912"/>
            <a:ext cx="8607425" cy="1082675"/>
          </a:xfrm>
        </p:spPr>
        <p:txBody>
          <a:bodyPr/>
          <a:lstStyle/>
          <a:p>
            <a:r>
              <a:rPr lang="es-ES_tradnl" altLang="es-MX" sz="3200" dirty="0"/>
              <a:t>Ejemplo: Cálculo Rápido de las frecuencias de polo de frecuencias altas </a:t>
            </a:r>
            <a:endParaRPr lang="es-ES" altLang="es-MX" sz="3200" dirty="0">
              <a:solidFill>
                <a:srgbClr val="CC3300"/>
              </a:solidFill>
            </a:endParaRPr>
          </a:p>
        </p:txBody>
      </p:sp>
      <p:sp>
        <p:nvSpPr>
          <p:cNvPr id="32772" name="Rectangle 7">
            <a:extLst>
              <a:ext uri="{FF2B5EF4-FFF2-40B4-BE49-F238E27FC236}">
                <a16:creationId xmlns:a16="http://schemas.microsoft.com/office/drawing/2014/main" id="{61D6EFE0-1EAC-4DBD-ABE8-920701D56E36}"/>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3" name="Rectangle 9">
            <a:extLst>
              <a:ext uri="{FF2B5EF4-FFF2-40B4-BE49-F238E27FC236}">
                <a16:creationId xmlns:a16="http://schemas.microsoft.com/office/drawing/2014/main" id="{A7FAD8AC-24F6-410B-A74F-D64E0C8D51E5}"/>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4" name="Rectangle 11">
            <a:extLst>
              <a:ext uri="{FF2B5EF4-FFF2-40B4-BE49-F238E27FC236}">
                <a16:creationId xmlns:a16="http://schemas.microsoft.com/office/drawing/2014/main" id="{C65CB269-16EB-4007-8A80-2BF707EC03F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5" name="Rectangle 13">
            <a:extLst>
              <a:ext uri="{FF2B5EF4-FFF2-40B4-BE49-F238E27FC236}">
                <a16:creationId xmlns:a16="http://schemas.microsoft.com/office/drawing/2014/main" id="{F8E0AF09-ACB5-459C-A7B5-179106120FE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6" name="Rectangle 15">
            <a:extLst>
              <a:ext uri="{FF2B5EF4-FFF2-40B4-BE49-F238E27FC236}">
                <a16:creationId xmlns:a16="http://schemas.microsoft.com/office/drawing/2014/main" id="{4ECD97D6-AE9A-44DD-B38C-786CA645914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32777" name="Rectangle 16">
            <a:extLst>
              <a:ext uri="{FF2B5EF4-FFF2-40B4-BE49-F238E27FC236}">
                <a16:creationId xmlns:a16="http://schemas.microsoft.com/office/drawing/2014/main" id="{CC762150-77A5-4017-BC16-9362FF083293}"/>
              </a:ext>
            </a:extLst>
          </p:cNvPr>
          <p:cNvSpPr>
            <a:spLocks noChangeArrowheads="1"/>
          </p:cNvSpPr>
          <p:nvPr/>
        </p:nvSpPr>
        <p:spPr bwMode="auto">
          <a:xfrm>
            <a:off x="1524001" y="6725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MX"/>
          </a:p>
        </p:txBody>
      </p:sp>
      <p:sp>
        <p:nvSpPr>
          <p:cNvPr id="2" name="CuadroTexto 1">
            <a:extLst>
              <a:ext uri="{FF2B5EF4-FFF2-40B4-BE49-F238E27FC236}">
                <a16:creationId xmlns:a16="http://schemas.microsoft.com/office/drawing/2014/main" id="{8C31BE36-895F-4712-8B29-4F21F135D773}"/>
              </a:ext>
            </a:extLst>
          </p:cNvPr>
          <p:cNvSpPr txBox="1"/>
          <p:nvPr/>
        </p:nvSpPr>
        <p:spPr>
          <a:xfrm>
            <a:off x="844732" y="1687567"/>
            <a:ext cx="10373122" cy="1200329"/>
          </a:xfrm>
          <a:prstGeom prst="rect">
            <a:avLst/>
          </a:prstGeom>
          <a:noFill/>
        </p:spPr>
        <p:txBody>
          <a:bodyPr wrap="square" rtlCol="0">
            <a:spAutoFit/>
          </a:bodyPr>
          <a:lstStyle/>
          <a:p>
            <a:r>
              <a:rPr lang="es-PA" sz="2400" dirty="0"/>
              <a:t>Ejemplo:  encuentre los polos y las frecuencias de polo (de frecuencias altas) del amplificador en fuente común que se muestra a continuación, utilizando la aproximación de circuitos con un solo condensador</a:t>
            </a:r>
            <a:endParaRPr lang="es-MX" sz="2400" dirty="0"/>
          </a:p>
        </p:txBody>
      </p:sp>
      <p:pic>
        <p:nvPicPr>
          <p:cNvPr id="4" name="Imagen 3">
            <a:extLst>
              <a:ext uri="{FF2B5EF4-FFF2-40B4-BE49-F238E27FC236}">
                <a16:creationId xmlns:a16="http://schemas.microsoft.com/office/drawing/2014/main" id="{F4C3E8FF-F3E9-47B8-9458-0A265E1D81A2}"/>
              </a:ext>
            </a:extLst>
          </p:cNvPr>
          <p:cNvPicPr>
            <a:picLocks noChangeAspect="1"/>
          </p:cNvPicPr>
          <p:nvPr/>
        </p:nvPicPr>
        <p:blipFill>
          <a:blip r:embed="rId3"/>
          <a:stretch>
            <a:fillRect/>
          </a:stretch>
        </p:blipFill>
        <p:spPr>
          <a:xfrm>
            <a:off x="426720" y="3452667"/>
            <a:ext cx="5200333" cy="2785598"/>
          </a:xfrm>
          <a:prstGeom prst="rect">
            <a:avLst/>
          </a:prstGeom>
        </p:spPr>
      </p:pic>
      <p:pic>
        <p:nvPicPr>
          <p:cNvPr id="12" name="Imagen 11">
            <a:extLst>
              <a:ext uri="{FF2B5EF4-FFF2-40B4-BE49-F238E27FC236}">
                <a16:creationId xmlns:a16="http://schemas.microsoft.com/office/drawing/2014/main" id="{C08F60FE-5A20-40A6-B532-34AF2C4D6B98}"/>
              </a:ext>
            </a:extLst>
          </p:cNvPr>
          <p:cNvPicPr>
            <a:picLocks noChangeAspect="1"/>
          </p:cNvPicPr>
          <p:nvPr/>
        </p:nvPicPr>
        <p:blipFill>
          <a:blip r:embed="rId4"/>
          <a:stretch>
            <a:fillRect/>
          </a:stretch>
        </p:blipFill>
        <p:spPr>
          <a:xfrm>
            <a:off x="7001691" y="3533547"/>
            <a:ext cx="4763589" cy="2744585"/>
          </a:xfrm>
          <a:prstGeom prst="rect">
            <a:avLst/>
          </a:prstGeom>
        </p:spPr>
      </p:pic>
      <p:sp>
        <p:nvSpPr>
          <p:cNvPr id="3" name="CuadroTexto 2">
            <a:extLst>
              <a:ext uri="{FF2B5EF4-FFF2-40B4-BE49-F238E27FC236}">
                <a16:creationId xmlns:a16="http://schemas.microsoft.com/office/drawing/2014/main" id="{7CD89962-FCB7-415C-98A4-1E0697CD3867}"/>
              </a:ext>
            </a:extLst>
          </p:cNvPr>
          <p:cNvSpPr txBox="1"/>
          <p:nvPr/>
        </p:nvSpPr>
        <p:spPr>
          <a:xfrm>
            <a:off x="7557290" y="2985615"/>
            <a:ext cx="2859885" cy="369332"/>
          </a:xfrm>
          <a:prstGeom prst="rect">
            <a:avLst/>
          </a:prstGeom>
          <a:noFill/>
        </p:spPr>
        <p:txBody>
          <a:bodyPr wrap="none" rtlCol="0">
            <a:spAutoFit/>
          </a:bodyPr>
          <a:lstStyle/>
          <a:p>
            <a:r>
              <a:rPr lang="es-PA" b="1" u="sng" dirty="0"/>
              <a:t>Circuito de frecuencias altas</a:t>
            </a:r>
            <a:endParaRPr lang="es-MX" b="1" u="sng" dirty="0"/>
          </a:p>
        </p:txBody>
      </p:sp>
    </p:spTree>
    <p:extLst>
      <p:ext uri="{BB962C8B-B14F-4D97-AF65-F5344CB8AC3E}">
        <p14:creationId xmlns:p14="http://schemas.microsoft.com/office/powerpoint/2010/main" val="4111402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9FB4C-0BBE-4A27-A2B3-545317F80CAE}"/>
              </a:ext>
            </a:extLst>
          </p:cNvPr>
          <p:cNvSpPr>
            <a:spLocks noGrp="1"/>
          </p:cNvSpPr>
          <p:nvPr>
            <p:ph type="title"/>
          </p:nvPr>
        </p:nvSpPr>
        <p:spPr/>
        <p:txBody>
          <a:bodyPr/>
          <a:lstStyle/>
          <a:p>
            <a:r>
              <a:rPr lang="es-PA" dirty="0"/>
              <a:t>Calculo de la frecuencia de polo introducida por  </a:t>
            </a:r>
            <a:r>
              <a:rPr lang="es-PA" dirty="0" err="1"/>
              <a:t>C</a:t>
            </a:r>
            <a:r>
              <a:rPr lang="es-PA" cap="none" dirty="0" err="1"/>
              <a:t>gs</a:t>
            </a:r>
            <a:endParaRPr lang="es-MX" dirty="0"/>
          </a:p>
        </p:txBody>
      </p:sp>
      <p:sp>
        <p:nvSpPr>
          <p:cNvPr id="5" name="Rectángulo 4">
            <a:extLst>
              <a:ext uri="{FF2B5EF4-FFF2-40B4-BE49-F238E27FC236}">
                <a16:creationId xmlns:a16="http://schemas.microsoft.com/office/drawing/2014/main" id="{CA985A5D-4ABA-436D-A2EB-D72C512797E7}"/>
              </a:ext>
            </a:extLst>
          </p:cNvPr>
          <p:cNvSpPr/>
          <p:nvPr/>
        </p:nvSpPr>
        <p:spPr>
          <a:xfrm>
            <a:off x="757846" y="2073928"/>
            <a:ext cx="4728554" cy="2215991"/>
          </a:xfrm>
          <a:prstGeom prst="rect">
            <a:avLst/>
          </a:prstGeom>
        </p:spPr>
        <p:txBody>
          <a:bodyPr wrap="square">
            <a:spAutoFit/>
          </a:bodyPr>
          <a:lstStyle/>
          <a:p>
            <a:endParaRPr lang="es-PA" dirty="0"/>
          </a:p>
          <a:p>
            <a:r>
              <a:rPr lang="es-PA" sz="2400" dirty="0"/>
              <a:t>En el circuito:</a:t>
            </a:r>
          </a:p>
          <a:p>
            <a:pPr marL="285750" indent="-285750">
              <a:buFont typeface="Arial" panose="020B0604020202020204" pitchFamily="34" charset="0"/>
              <a:buChar char="•"/>
            </a:pPr>
            <a:r>
              <a:rPr lang="es-PA" sz="2400" dirty="0"/>
              <a:t>Sólo el condensador </a:t>
            </a:r>
            <a:r>
              <a:rPr lang="es-PA" sz="2400" dirty="0" err="1"/>
              <a:t>Cgs</a:t>
            </a:r>
            <a:r>
              <a:rPr lang="es-PA" sz="2400" dirty="0"/>
              <a:t> está presente</a:t>
            </a:r>
          </a:p>
          <a:p>
            <a:pPr marL="285750" indent="-285750">
              <a:buFont typeface="Arial" panose="020B0604020202020204" pitchFamily="34" charset="0"/>
              <a:buChar char="•"/>
            </a:pPr>
            <a:r>
              <a:rPr lang="es-PA" sz="2400" dirty="0"/>
              <a:t>El condensador </a:t>
            </a:r>
            <a:r>
              <a:rPr lang="es-PA" sz="2400" dirty="0" err="1"/>
              <a:t>Cgd</a:t>
            </a:r>
            <a:r>
              <a:rPr lang="es-PA" sz="2400" dirty="0"/>
              <a:t> es un circuito abierto</a:t>
            </a:r>
            <a:endParaRPr lang="es-MX" sz="2400" dirty="0"/>
          </a:p>
        </p:txBody>
      </p:sp>
      <p:sp>
        <p:nvSpPr>
          <p:cNvPr id="8" name="CuadroTexto 7">
            <a:extLst>
              <a:ext uri="{FF2B5EF4-FFF2-40B4-BE49-F238E27FC236}">
                <a16:creationId xmlns:a16="http://schemas.microsoft.com/office/drawing/2014/main" id="{4EAB2423-D2B5-48DB-ABA4-878BE5903D1F}"/>
              </a:ext>
            </a:extLst>
          </p:cNvPr>
          <p:cNvSpPr txBox="1"/>
          <p:nvPr/>
        </p:nvSpPr>
        <p:spPr>
          <a:xfrm>
            <a:off x="5486400" y="4994366"/>
            <a:ext cx="1579022" cy="523220"/>
          </a:xfrm>
          <a:prstGeom prst="rect">
            <a:avLst/>
          </a:prstGeom>
          <a:noFill/>
        </p:spPr>
        <p:txBody>
          <a:bodyPr wrap="none" rtlCol="0">
            <a:spAutoFit/>
          </a:bodyPr>
          <a:lstStyle/>
          <a:p>
            <a:r>
              <a:rPr lang="es-PA" sz="2800" b="1" i="1" dirty="0">
                <a:solidFill>
                  <a:srgbClr val="00B050"/>
                </a:solidFill>
                <a:effectLst>
                  <a:outerShdw blurRad="38100" dist="38100" dir="2700000" algn="tl">
                    <a:srgbClr val="000000">
                      <a:alpha val="43137"/>
                    </a:srgbClr>
                  </a:outerShdw>
                </a:effectLst>
              </a:rPr>
              <a:t>Resultado:</a:t>
            </a:r>
            <a:endParaRPr lang="es-MX" sz="2800" b="1" i="1" dirty="0">
              <a:solidFill>
                <a:srgbClr val="00B050"/>
              </a:solidFill>
              <a:effectLst>
                <a:outerShdw blurRad="38100" dist="38100" dir="2700000" algn="tl">
                  <a:srgbClr val="000000">
                    <a:alpha val="43137"/>
                  </a:srgbClr>
                </a:outerShdw>
              </a:effectLst>
            </a:endParaRPr>
          </a:p>
        </p:txBody>
      </p:sp>
      <p:pic>
        <p:nvPicPr>
          <p:cNvPr id="6" name="Imagen 5">
            <a:extLst>
              <a:ext uri="{FF2B5EF4-FFF2-40B4-BE49-F238E27FC236}">
                <a16:creationId xmlns:a16="http://schemas.microsoft.com/office/drawing/2014/main" id="{00BE378C-6C86-4D43-A496-09E8EF803668}"/>
              </a:ext>
            </a:extLst>
          </p:cNvPr>
          <p:cNvPicPr>
            <a:picLocks noChangeAspect="1"/>
          </p:cNvPicPr>
          <p:nvPr/>
        </p:nvPicPr>
        <p:blipFill>
          <a:blip r:embed="rId2"/>
          <a:stretch>
            <a:fillRect/>
          </a:stretch>
        </p:blipFill>
        <p:spPr>
          <a:xfrm>
            <a:off x="6096000" y="2073928"/>
            <a:ext cx="5524500" cy="2200275"/>
          </a:xfrm>
          <a:prstGeom prst="rect">
            <a:avLst/>
          </a:prstGeom>
        </p:spPr>
      </p:pic>
      <p:pic>
        <p:nvPicPr>
          <p:cNvPr id="10" name="Imagen 9">
            <a:extLst>
              <a:ext uri="{FF2B5EF4-FFF2-40B4-BE49-F238E27FC236}">
                <a16:creationId xmlns:a16="http://schemas.microsoft.com/office/drawing/2014/main" id="{49393BF0-4248-414A-BA69-8A699977525C}"/>
              </a:ext>
            </a:extLst>
          </p:cNvPr>
          <p:cNvPicPr>
            <a:picLocks noChangeAspect="1"/>
          </p:cNvPicPr>
          <p:nvPr/>
        </p:nvPicPr>
        <p:blipFill>
          <a:blip r:embed="rId3"/>
          <a:stretch>
            <a:fillRect/>
          </a:stretch>
        </p:blipFill>
        <p:spPr>
          <a:xfrm>
            <a:off x="1186471" y="4642596"/>
            <a:ext cx="3564436" cy="523220"/>
          </a:xfrm>
          <a:prstGeom prst="rect">
            <a:avLst/>
          </a:prstGeom>
        </p:spPr>
      </p:pic>
      <p:pic>
        <p:nvPicPr>
          <p:cNvPr id="11" name="Imagen 10">
            <a:extLst>
              <a:ext uri="{FF2B5EF4-FFF2-40B4-BE49-F238E27FC236}">
                <a16:creationId xmlns:a16="http://schemas.microsoft.com/office/drawing/2014/main" id="{8149ACCE-7167-45EE-8348-DF147CEF9830}"/>
              </a:ext>
            </a:extLst>
          </p:cNvPr>
          <p:cNvPicPr>
            <a:picLocks noChangeAspect="1"/>
          </p:cNvPicPr>
          <p:nvPr/>
        </p:nvPicPr>
        <p:blipFill>
          <a:blip r:embed="rId4"/>
          <a:stretch>
            <a:fillRect/>
          </a:stretch>
        </p:blipFill>
        <p:spPr>
          <a:xfrm>
            <a:off x="1342399" y="5386684"/>
            <a:ext cx="2921311" cy="577722"/>
          </a:xfrm>
          <a:prstGeom prst="rect">
            <a:avLst/>
          </a:prstGeom>
        </p:spPr>
      </p:pic>
      <p:pic>
        <p:nvPicPr>
          <p:cNvPr id="13" name="Imagen 12">
            <a:extLst>
              <a:ext uri="{FF2B5EF4-FFF2-40B4-BE49-F238E27FC236}">
                <a16:creationId xmlns:a16="http://schemas.microsoft.com/office/drawing/2014/main" id="{1594DC26-FB28-4F9E-BBE4-1350DB0FC6D7}"/>
              </a:ext>
            </a:extLst>
          </p:cNvPr>
          <p:cNvPicPr>
            <a:picLocks noChangeAspect="1"/>
          </p:cNvPicPr>
          <p:nvPr/>
        </p:nvPicPr>
        <p:blipFill>
          <a:blip r:embed="rId5"/>
          <a:stretch>
            <a:fillRect/>
          </a:stretch>
        </p:blipFill>
        <p:spPr>
          <a:xfrm>
            <a:off x="7709602" y="4843462"/>
            <a:ext cx="3465249" cy="1055124"/>
          </a:xfrm>
          <a:prstGeom prst="rect">
            <a:avLst/>
          </a:prstGeom>
        </p:spPr>
      </p:pic>
    </p:spTree>
    <p:extLst>
      <p:ext uri="{BB962C8B-B14F-4D97-AF65-F5344CB8AC3E}">
        <p14:creationId xmlns:p14="http://schemas.microsoft.com/office/powerpoint/2010/main" val="1899389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9FB4C-0BBE-4A27-A2B3-545317F80CAE}"/>
              </a:ext>
            </a:extLst>
          </p:cNvPr>
          <p:cNvSpPr>
            <a:spLocks noGrp="1"/>
          </p:cNvSpPr>
          <p:nvPr>
            <p:ph type="title"/>
          </p:nvPr>
        </p:nvSpPr>
        <p:spPr/>
        <p:txBody>
          <a:bodyPr/>
          <a:lstStyle/>
          <a:p>
            <a:r>
              <a:rPr lang="es-PA" dirty="0"/>
              <a:t>Calculo de la frecuencia de polo introducida por  </a:t>
            </a:r>
            <a:r>
              <a:rPr lang="es-PA" dirty="0" err="1"/>
              <a:t>C</a:t>
            </a:r>
            <a:r>
              <a:rPr lang="es-PA" cap="none" dirty="0" err="1"/>
              <a:t>gd</a:t>
            </a:r>
            <a:endParaRPr lang="es-MX" dirty="0"/>
          </a:p>
        </p:txBody>
      </p:sp>
      <p:sp>
        <p:nvSpPr>
          <p:cNvPr id="5" name="Rectángulo 4">
            <a:extLst>
              <a:ext uri="{FF2B5EF4-FFF2-40B4-BE49-F238E27FC236}">
                <a16:creationId xmlns:a16="http://schemas.microsoft.com/office/drawing/2014/main" id="{CA985A5D-4ABA-436D-A2EB-D72C512797E7}"/>
              </a:ext>
            </a:extLst>
          </p:cNvPr>
          <p:cNvSpPr/>
          <p:nvPr/>
        </p:nvSpPr>
        <p:spPr>
          <a:xfrm>
            <a:off x="757846" y="2073928"/>
            <a:ext cx="4728554" cy="2215991"/>
          </a:xfrm>
          <a:prstGeom prst="rect">
            <a:avLst/>
          </a:prstGeom>
        </p:spPr>
        <p:txBody>
          <a:bodyPr wrap="square">
            <a:spAutoFit/>
          </a:bodyPr>
          <a:lstStyle/>
          <a:p>
            <a:endParaRPr lang="es-PA" dirty="0"/>
          </a:p>
          <a:p>
            <a:r>
              <a:rPr lang="es-PA" sz="2400" dirty="0"/>
              <a:t>En el circuito:</a:t>
            </a:r>
          </a:p>
          <a:p>
            <a:pPr marL="285750" indent="-285750">
              <a:buFont typeface="Arial" panose="020B0604020202020204" pitchFamily="34" charset="0"/>
              <a:buChar char="•"/>
            </a:pPr>
            <a:r>
              <a:rPr lang="es-PA" sz="2400" dirty="0"/>
              <a:t>Sólo el condensador </a:t>
            </a:r>
            <a:r>
              <a:rPr lang="es-PA" sz="2400" dirty="0" err="1"/>
              <a:t>Cgd</a:t>
            </a:r>
            <a:r>
              <a:rPr lang="es-PA" sz="2400" dirty="0"/>
              <a:t> esta presente</a:t>
            </a:r>
          </a:p>
          <a:p>
            <a:pPr marL="285750" indent="-285750">
              <a:buFont typeface="Arial" panose="020B0604020202020204" pitchFamily="34" charset="0"/>
              <a:buChar char="•"/>
            </a:pPr>
            <a:r>
              <a:rPr lang="es-PA" sz="2400" dirty="0"/>
              <a:t>El condensador </a:t>
            </a:r>
            <a:r>
              <a:rPr lang="es-PA" sz="2400" dirty="0" err="1"/>
              <a:t>Cgs</a:t>
            </a:r>
            <a:r>
              <a:rPr lang="es-PA" sz="2400" dirty="0"/>
              <a:t> es un circuito abierto</a:t>
            </a:r>
            <a:endParaRPr lang="es-MX" sz="2400" dirty="0"/>
          </a:p>
        </p:txBody>
      </p:sp>
      <p:sp>
        <p:nvSpPr>
          <p:cNvPr id="8" name="CuadroTexto 7">
            <a:extLst>
              <a:ext uri="{FF2B5EF4-FFF2-40B4-BE49-F238E27FC236}">
                <a16:creationId xmlns:a16="http://schemas.microsoft.com/office/drawing/2014/main" id="{4EAB2423-D2B5-48DB-ABA4-878BE5903D1F}"/>
              </a:ext>
            </a:extLst>
          </p:cNvPr>
          <p:cNvSpPr txBox="1"/>
          <p:nvPr/>
        </p:nvSpPr>
        <p:spPr>
          <a:xfrm>
            <a:off x="4954039" y="5851081"/>
            <a:ext cx="1579022" cy="523220"/>
          </a:xfrm>
          <a:prstGeom prst="rect">
            <a:avLst/>
          </a:prstGeom>
          <a:noFill/>
        </p:spPr>
        <p:txBody>
          <a:bodyPr wrap="none" rtlCol="0">
            <a:spAutoFit/>
          </a:bodyPr>
          <a:lstStyle/>
          <a:p>
            <a:r>
              <a:rPr lang="es-PA" sz="2800" b="1" i="1" dirty="0">
                <a:solidFill>
                  <a:srgbClr val="00B050"/>
                </a:solidFill>
                <a:effectLst>
                  <a:outerShdw blurRad="38100" dist="38100" dir="2700000" algn="tl">
                    <a:srgbClr val="000000">
                      <a:alpha val="43137"/>
                    </a:srgbClr>
                  </a:outerShdw>
                </a:effectLst>
              </a:rPr>
              <a:t>Resultado:</a:t>
            </a:r>
            <a:endParaRPr lang="es-MX" sz="2800" b="1" i="1" dirty="0">
              <a:solidFill>
                <a:srgbClr val="00B050"/>
              </a:solidFill>
              <a:effectLst>
                <a:outerShdw blurRad="38100" dist="38100" dir="2700000" algn="tl">
                  <a:srgbClr val="000000">
                    <a:alpha val="43137"/>
                  </a:srgbClr>
                </a:outerShdw>
              </a:effectLst>
            </a:endParaRPr>
          </a:p>
        </p:txBody>
      </p:sp>
      <p:pic>
        <p:nvPicPr>
          <p:cNvPr id="3" name="Imagen 2">
            <a:extLst>
              <a:ext uri="{FF2B5EF4-FFF2-40B4-BE49-F238E27FC236}">
                <a16:creationId xmlns:a16="http://schemas.microsoft.com/office/drawing/2014/main" id="{5C2D8957-13F4-4D57-966E-904B6B119209}"/>
              </a:ext>
            </a:extLst>
          </p:cNvPr>
          <p:cNvPicPr>
            <a:picLocks noChangeAspect="1"/>
          </p:cNvPicPr>
          <p:nvPr/>
        </p:nvPicPr>
        <p:blipFill>
          <a:blip r:embed="rId2"/>
          <a:stretch>
            <a:fillRect/>
          </a:stretch>
        </p:blipFill>
        <p:spPr>
          <a:xfrm>
            <a:off x="6096000" y="1958449"/>
            <a:ext cx="5562600" cy="2552700"/>
          </a:xfrm>
          <a:prstGeom prst="rect">
            <a:avLst/>
          </a:prstGeom>
        </p:spPr>
      </p:pic>
      <p:pic>
        <p:nvPicPr>
          <p:cNvPr id="6" name="Imagen 5">
            <a:extLst>
              <a:ext uri="{FF2B5EF4-FFF2-40B4-BE49-F238E27FC236}">
                <a16:creationId xmlns:a16="http://schemas.microsoft.com/office/drawing/2014/main" id="{51A6C8D4-C080-46B6-8D4A-FE0E6145EA1C}"/>
              </a:ext>
            </a:extLst>
          </p:cNvPr>
          <p:cNvPicPr>
            <a:picLocks noChangeAspect="1"/>
          </p:cNvPicPr>
          <p:nvPr/>
        </p:nvPicPr>
        <p:blipFill>
          <a:blip r:embed="rId3"/>
          <a:stretch>
            <a:fillRect/>
          </a:stretch>
        </p:blipFill>
        <p:spPr>
          <a:xfrm>
            <a:off x="595921" y="4643307"/>
            <a:ext cx="8186887" cy="826507"/>
          </a:xfrm>
          <a:prstGeom prst="rect">
            <a:avLst/>
          </a:prstGeom>
        </p:spPr>
      </p:pic>
      <p:pic>
        <p:nvPicPr>
          <p:cNvPr id="9" name="Imagen 8">
            <a:extLst>
              <a:ext uri="{FF2B5EF4-FFF2-40B4-BE49-F238E27FC236}">
                <a16:creationId xmlns:a16="http://schemas.microsoft.com/office/drawing/2014/main" id="{6AFFBEEC-CDA4-4C46-8DD6-9AB019E52E9E}"/>
              </a:ext>
            </a:extLst>
          </p:cNvPr>
          <p:cNvPicPr>
            <a:picLocks noChangeAspect="1"/>
          </p:cNvPicPr>
          <p:nvPr/>
        </p:nvPicPr>
        <p:blipFill>
          <a:blip r:embed="rId4"/>
          <a:stretch>
            <a:fillRect/>
          </a:stretch>
        </p:blipFill>
        <p:spPr>
          <a:xfrm>
            <a:off x="7104611" y="5807579"/>
            <a:ext cx="3038475" cy="742950"/>
          </a:xfrm>
          <a:prstGeom prst="rect">
            <a:avLst/>
          </a:prstGeom>
        </p:spPr>
      </p:pic>
      <p:pic>
        <p:nvPicPr>
          <p:cNvPr id="11" name="Imagen 10">
            <a:extLst>
              <a:ext uri="{FF2B5EF4-FFF2-40B4-BE49-F238E27FC236}">
                <a16:creationId xmlns:a16="http://schemas.microsoft.com/office/drawing/2014/main" id="{72A7C25E-E3C0-40A3-BEB9-4592BAEE5EC1}"/>
              </a:ext>
            </a:extLst>
          </p:cNvPr>
          <p:cNvPicPr>
            <a:picLocks noChangeAspect="1"/>
          </p:cNvPicPr>
          <p:nvPr/>
        </p:nvPicPr>
        <p:blipFill>
          <a:blip r:embed="rId5"/>
          <a:stretch>
            <a:fillRect/>
          </a:stretch>
        </p:blipFill>
        <p:spPr>
          <a:xfrm>
            <a:off x="1083528" y="5939246"/>
            <a:ext cx="2890008" cy="435055"/>
          </a:xfrm>
          <a:prstGeom prst="rect">
            <a:avLst/>
          </a:prstGeom>
        </p:spPr>
      </p:pic>
    </p:spTree>
    <p:extLst>
      <p:ext uri="{BB962C8B-B14F-4D97-AF65-F5344CB8AC3E}">
        <p14:creationId xmlns:p14="http://schemas.microsoft.com/office/powerpoint/2010/main" val="2429580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129D97-E3CD-4A01-9BF6-3507BF5D4013}"/>
              </a:ext>
            </a:extLst>
          </p:cNvPr>
          <p:cNvSpPr>
            <a:spLocks noGrp="1"/>
          </p:cNvSpPr>
          <p:nvPr>
            <p:ph type="title"/>
          </p:nvPr>
        </p:nvSpPr>
        <p:spPr>
          <a:xfrm>
            <a:off x="939899" y="326778"/>
            <a:ext cx="10364451" cy="1596177"/>
          </a:xfrm>
        </p:spPr>
        <p:txBody>
          <a:bodyPr/>
          <a:lstStyle/>
          <a:p>
            <a:r>
              <a:rPr lang="es-PA" dirty="0"/>
              <a:t>Cálculo de la frecuencia de corte superior</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3C9927E-EC72-4C9C-89E1-D3EB7BDF1B92}"/>
                  </a:ext>
                </a:extLst>
              </p:cNvPr>
              <p:cNvSpPr>
                <a:spLocks noGrp="1"/>
              </p:cNvSpPr>
              <p:nvPr>
                <p:ph sz="quarter" idx="13"/>
              </p:nvPr>
            </p:nvSpPr>
            <p:spPr>
              <a:xfrm>
                <a:off x="939899" y="1774909"/>
                <a:ext cx="10363826" cy="4817479"/>
              </a:xfrm>
            </p:spPr>
            <p:txBody>
              <a:bodyPr>
                <a:normAutofit/>
              </a:bodyPr>
              <a:lstStyle/>
              <a:p>
                <a:pPr marL="0" indent="0">
                  <a:buNone/>
                </a:pPr>
                <a:r>
                  <a:rPr lang="es-PA" dirty="0"/>
                  <a:t>Una vez tenemos las frecuencias de polo de frecuencias altas </a:t>
                </a:r>
                <a:r>
                  <a:rPr lang="es-PA" cap="none" dirty="0" err="1"/>
                  <a:t>ω</a:t>
                </a:r>
                <a:r>
                  <a:rPr lang="es-PA" cap="none" baseline="-25000" dirty="0" err="1"/>
                  <a:t>pax</a:t>
                </a:r>
                <a:r>
                  <a:rPr lang="es-PA" dirty="0"/>
                  <a:t>, hace falta el cálculo de la frecuencia de corte superior </a:t>
                </a:r>
                <a:r>
                  <a:rPr lang="el-GR" dirty="0">
                    <a:sym typeface="Symbol" panose="05050102010706020507" pitchFamily="18" charset="2"/>
                  </a:rPr>
                  <a:t></a:t>
                </a:r>
                <a:r>
                  <a:rPr lang="es-PA" cap="none" baseline="-25000" dirty="0" err="1">
                    <a:sym typeface="Symbol" panose="05050102010706020507" pitchFamily="18" charset="2"/>
                  </a:rPr>
                  <a:t>cs</a:t>
                </a:r>
                <a:r>
                  <a:rPr lang="es-MX" dirty="0"/>
                  <a:t>.</a:t>
                </a:r>
              </a:p>
              <a:p>
                <a:pPr marL="0" indent="0">
                  <a:buNone/>
                </a:pPr>
                <a:endParaRPr lang="es-MX" dirty="0"/>
              </a:p>
              <a:p>
                <a:pPr marL="0" indent="0">
                  <a:buNone/>
                </a:pPr>
                <a:r>
                  <a:rPr lang="es-MX" b="1" u="sng" dirty="0"/>
                  <a:t>Método del polo dominante (a Frecuencias altas)</a:t>
                </a:r>
                <a:r>
                  <a:rPr lang="es-MX" dirty="0"/>
                  <a:t>:  </a:t>
                </a:r>
                <a:r>
                  <a:rPr lang="es-PA" cap="none" dirty="0"/>
                  <a:t>la frecuencia de corte superior es la </a:t>
                </a:r>
                <a:r>
                  <a:rPr lang="es-PA" b="1" i="1" u="sng" cap="none" dirty="0">
                    <a:effectLst>
                      <a:outerShdw blurRad="38100" dist="38100" dir="2700000" algn="tl">
                        <a:srgbClr val="000000">
                          <a:alpha val="43137"/>
                        </a:srgbClr>
                      </a:outerShdw>
                    </a:effectLst>
                  </a:rPr>
                  <a:t>menor </a:t>
                </a:r>
                <a:r>
                  <a:rPr lang="es-PA" cap="none" dirty="0"/>
                  <a:t>del conjunto de frecuencias de polo, de frecuencias altas</a:t>
                </a:r>
                <a:endParaRPr lang="es-PA" dirty="0"/>
              </a:p>
              <a:p>
                <a:pPr marL="0" indent="0">
                  <a:buNone/>
                </a:pPr>
                <a14:m>
                  <m:oMathPara xmlns:m="http://schemas.openxmlformats.org/officeDocument/2006/math">
                    <m:oMathParaPr>
                      <m:jc m:val="centerGroup"/>
                    </m:oMathParaPr>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ea typeface="Cambria Math" panose="02040503050406030204" pitchFamily="18" charset="0"/>
                            </a:rPr>
                            <m:t>𝜔</m:t>
                          </m:r>
                        </m:e>
                        <m:sub>
                          <m:r>
                            <a:rPr lang="es-PA" i="1">
                              <a:latin typeface="Cambria Math" panose="02040503050406030204" pitchFamily="18" charset="0"/>
                            </a:rPr>
                            <m:t>𝑐𝑖</m:t>
                          </m:r>
                        </m:sub>
                      </m:sSub>
                      <m:r>
                        <a:rPr lang="es-PA" i="1">
                          <a:latin typeface="Cambria Math" panose="02040503050406030204" pitchFamily="18" charset="0"/>
                        </a:rPr>
                        <m:t>=</m:t>
                      </m:r>
                      <m:func>
                        <m:funcPr>
                          <m:ctrlPr>
                            <a:rPr lang="es-PA" i="1">
                              <a:latin typeface="Cambria Math" panose="02040503050406030204" pitchFamily="18" charset="0"/>
                            </a:rPr>
                          </m:ctrlPr>
                        </m:funcPr>
                        <m:fName>
                          <m:limLow>
                            <m:limLowPr>
                              <m:ctrlPr>
                                <a:rPr lang="es-PA" i="1">
                                  <a:latin typeface="Cambria Math" panose="02040503050406030204" pitchFamily="18" charset="0"/>
                                </a:rPr>
                              </m:ctrlPr>
                            </m:limLowPr>
                            <m:e>
                              <m:r>
                                <m:rPr>
                                  <m:sty m:val="p"/>
                                </m:rPr>
                                <a:rPr lang="es-PA">
                                  <a:latin typeface="Cambria Math" panose="02040503050406030204" pitchFamily="18" charset="0"/>
                                </a:rPr>
                                <m:t>min</m:t>
                              </m:r>
                            </m:e>
                            <m:lim/>
                          </m:limLow>
                        </m:fName>
                        <m:e>
                          <m:d>
                            <m:dPr>
                              <m:ctrlPr>
                                <a:rPr lang="es-PA" i="1">
                                  <a:latin typeface="Cambria Math" panose="02040503050406030204" pitchFamily="18" charset="0"/>
                                </a:rPr>
                              </m:ctrlPr>
                            </m:dPr>
                            <m:e>
                              <m:sSub>
                                <m:sSubPr>
                                  <m:ctrlPr>
                                    <a:rPr lang="es-PA" i="1">
                                      <a:latin typeface="Cambria Math" panose="02040503050406030204" pitchFamily="18" charset="0"/>
                                    </a:rPr>
                                  </m:ctrlPr>
                                </m:sSubPr>
                                <m:e>
                                  <m:r>
                                    <a:rPr lang="es-PA" i="1">
                                      <a:latin typeface="Cambria Math" panose="02040503050406030204" pitchFamily="18" charset="0"/>
                                      <a:ea typeface="Cambria Math" panose="02040503050406030204" pitchFamily="18" charset="0"/>
                                    </a:rPr>
                                    <m:t>𝜔</m:t>
                                  </m:r>
                                </m:e>
                                <m:sub>
                                  <m:r>
                                    <a:rPr lang="es-PA" i="1">
                                      <a:latin typeface="Cambria Math" panose="02040503050406030204" pitchFamily="18" charset="0"/>
                                    </a:rPr>
                                    <m:t>𝑝𝑏𝑥</m:t>
                                  </m:r>
                                </m:sub>
                              </m:sSub>
                            </m:e>
                          </m:d>
                        </m:e>
                      </m:func>
                    </m:oMath>
                  </m:oMathPara>
                </a14:m>
                <a:endParaRPr lang="es-PA" dirty="0"/>
              </a:p>
              <a:p>
                <a:pPr marL="0" indent="0" algn="ctr">
                  <a:buNone/>
                </a:pPr>
                <a:r>
                  <a:rPr lang="es-PA" sz="2400" i="1" dirty="0"/>
                  <a:t>E</a:t>
                </a:r>
                <a:r>
                  <a:rPr lang="es-PA" sz="2400" i="1" cap="none" dirty="0"/>
                  <a:t>ste método es una buena aproximación sí, la menor de las </a:t>
                </a:r>
                <a:r>
                  <a:rPr lang="es-PA" sz="2400" i="1" cap="none" dirty="0" err="1"/>
                  <a:t>ω</a:t>
                </a:r>
                <a:r>
                  <a:rPr lang="es-PA" sz="2400" i="1" cap="none" baseline="-25000" dirty="0" err="1"/>
                  <a:t>pbx</a:t>
                </a:r>
                <a:r>
                  <a:rPr lang="es-PA" sz="2400" i="1" cap="none" dirty="0"/>
                  <a:t>, es dos octavas (un factor de 4) más pequeña que la segunda frecuencia de polo más pequeña.</a:t>
                </a:r>
              </a:p>
            </p:txBody>
          </p:sp>
        </mc:Choice>
        <mc:Fallback xmlns="">
          <p:sp>
            <p:nvSpPr>
              <p:cNvPr id="3" name="Marcador de contenido 2">
                <a:extLst>
                  <a:ext uri="{FF2B5EF4-FFF2-40B4-BE49-F238E27FC236}">
                    <a16:creationId xmlns:a16="http://schemas.microsoft.com/office/drawing/2014/main" id="{73C9927E-EC72-4C9C-89E1-D3EB7BDF1B92}"/>
                  </a:ext>
                </a:extLst>
              </p:cNvPr>
              <p:cNvSpPr>
                <a:spLocks noGrp="1" noRot="1" noChangeAspect="1" noMove="1" noResize="1" noEditPoints="1" noAdjustHandles="1" noChangeArrowheads="1" noChangeShapeType="1" noTextEdit="1"/>
              </p:cNvSpPr>
              <p:nvPr>
                <p:ph sz="quarter" idx="13"/>
              </p:nvPr>
            </p:nvSpPr>
            <p:spPr>
              <a:xfrm>
                <a:off x="939899" y="1774909"/>
                <a:ext cx="10363826" cy="4817479"/>
              </a:xfrm>
              <a:blipFill>
                <a:blip r:embed="rId2"/>
                <a:stretch>
                  <a:fillRect l="-647" r="-941"/>
                </a:stretch>
              </a:blipFill>
            </p:spPr>
            <p:txBody>
              <a:bodyPr/>
              <a:lstStyle/>
              <a:p>
                <a:r>
                  <a:rPr lang="es-MX">
                    <a:noFill/>
                  </a:rPr>
                  <a:t> </a:t>
                </a:r>
              </a:p>
            </p:txBody>
          </p:sp>
        </mc:Fallback>
      </mc:AlternateContent>
    </p:spTree>
    <p:extLst>
      <p:ext uri="{BB962C8B-B14F-4D97-AF65-F5344CB8AC3E}">
        <p14:creationId xmlns:p14="http://schemas.microsoft.com/office/powerpoint/2010/main" val="2170613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D29F5-D8E3-4423-8513-39F298B9D502}"/>
              </a:ext>
            </a:extLst>
          </p:cNvPr>
          <p:cNvSpPr>
            <a:spLocks noGrp="1"/>
          </p:cNvSpPr>
          <p:nvPr>
            <p:ph type="title"/>
          </p:nvPr>
        </p:nvSpPr>
        <p:spPr>
          <a:xfrm>
            <a:off x="913775" y="426924"/>
            <a:ext cx="10364451" cy="1596177"/>
          </a:xfrm>
        </p:spPr>
        <p:txBody>
          <a:bodyPr/>
          <a:lstStyle/>
          <a:p>
            <a:r>
              <a:rPr lang="es-PA" dirty="0"/>
              <a:t>Cálculo de la frecuencia de corte inferior</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9A0F750-160F-4A8D-8D9D-F2C214E84746}"/>
                  </a:ext>
                </a:extLst>
              </p:cNvPr>
              <p:cNvSpPr>
                <a:spLocks noGrp="1"/>
              </p:cNvSpPr>
              <p:nvPr>
                <p:ph sz="quarter" idx="13"/>
              </p:nvPr>
            </p:nvSpPr>
            <p:spPr>
              <a:xfrm>
                <a:off x="913774" y="1924594"/>
                <a:ext cx="10363826" cy="4362995"/>
              </a:xfrm>
            </p:spPr>
            <p:txBody>
              <a:bodyPr>
                <a:normAutofit fontScale="92500" lnSpcReduction="10000"/>
              </a:bodyPr>
              <a:lstStyle/>
              <a:p>
                <a:pPr marL="0" indent="0">
                  <a:buNone/>
                </a:pPr>
                <a:r>
                  <a:rPr lang="es-PA" sz="2400" b="1" u="sng" dirty="0"/>
                  <a:t>Método de la suma de la constantes de tiempo:</a:t>
                </a:r>
                <a:r>
                  <a:rPr lang="es-PA" sz="2400" dirty="0"/>
                  <a:t> </a:t>
                </a:r>
                <a:r>
                  <a:rPr lang="es-PA" sz="2400" cap="none" dirty="0"/>
                  <a:t>la constante de tiempo de la frecuencia de corte superior </a:t>
                </a:r>
                <a:r>
                  <a:rPr lang="es-PA" sz="2400" cap="none" dirty="0">
                    <a:sym typeface="Symbol" panose="05050102010706020507" pitchFamily="18" charset="2"/>
                  </a:rPr>
                  <a:t></a:t>
                </a:r>
                <a:r>
                  <a:rPr lang="es-PA" sz="2400" cap="none" baseline="-25000" dirty="0" err="1"/>
                  <a:t>cs</a:t>
                </a:r>
                <a:r>
                  <a:rPr lang="es-PA" sz="2400" cap="none" dirty="0"/>
                  <a:t>, es la suma de las constantes de tiempo de frecuencias altas </a:t>
                </a:r>
                <a:r>
                  <a:rPr lang="es-PA" sz="2400" cap="none" dirty="0">
                    <a:sym typeface="Symbol" panose="05050102010706020507" pitchFamily="18" charset="2"/>
                  </a:rPr>
                  <a:t></a:t>
                </a:r>
                <a:r>
                  <a:rPr lang="es-PA" sz="2400" cap="none" baseline="-25000" dirty="0" err="1"/>
                  <a:t>pax</a:t>
                </a:r>
                <a:r>
                  <a:rPr lang="es-PA" sz="2400" cap="none" dirty="0"/>
                  <a:t>.</a:t>
                </a:r>
                <a:endParaRPr lang="es-PA" sz="2400" b="1" u="sng" cap="none" dirty="0"/>
              </a:p>
              <a:p>
                <a:pPr marL="0" indent="0">
                  <a:buNone/>
                </a:pPr>
                <a14:m>
                  <m:oMathPara xmlns:m="http://schemas.openxmlformats.org/officeDocument/2006/math">
                    <m:oMathParaPr>
                      <m:jc m:val="centerGroup"/>
                    </m:oMathParaPr>
                    <m:oMath xmlns:m="http://schemas.openxmlformats.org/officeDocument/2006/math">
                      <m:sSub>
                        <m:sSubPr>
                          <m:ctrlPr>
                            <a:rPr lang="es-PA" sz="2400" i="1">
                              <a:latin typeface="Cambria Math" panose="02040503050406030204" pitchFamily="18" charset="0"/>
                            </a:rPr>
                          </m:ctrlPr>
                        </m:sSubPr>
                        <m:e>
                          <m:r>
                            <a:rPr lang="es-PA" sz="2400" i="1" smtClean="0">
                              <a:latin typeface="Cambria Math" panose="02040503050406030204" pitchFamily="18" charset="0"/>
                              <a:ea typeface="Cambria Math" panose="02040503050406030204" pitchFamily="18" charset="0"/>
                            </a:rPr>
                            <m:t>𝜏</m:t>
                          </m:r>
                        </m:e>
                        <m:sub>
                          <m:r>
                            <a:rPr lang="es-PA" sz="2400" i="1">
                              <a:latin typeface="Cambria Math" panose="02040503050406030204" pitchFamily="18" charset="0"/>
                            </a:rPr>
                            <m:t>𝑐</m:t>
                          </m:r>
                          <m:r>
                            <a:rPr lang="es-PA" sz="2400" b="0" i="1" smtClean="0">
                              <a:latin typeface="Cambria Math" panose="02040503050406030204" pitchFamily="18" charset="0"/>
                            </a:rPr>
                            <m:t>𝑠</m:t>
                          </m:r>
                        </m:sub>
                      </m:sSub>
                      <m:r>
                        <a:rPr lang="es-PA" sz="2400" i="1">
                          <a:latin typeface="Cambria Math" panose="02040503050406030204" pitchFamily="18" charset="0"/>
                        </a:rPr>
                        <m:t>=</m:t>
                      </m:r>
                      <m:nary>
                        <m:naryPr>
                          <m:chr m:val="∑"/>
                          <m:subHide m:val="on"/>
                          <m:supHide m:val="on"/>
                          <m:ctrlPr>
                            <a:rPr lang="es-PA" sz="2400" i="1">
                              <a:latin typeface="Cambria Math" panose="02040503050406030204" pitchFamily="18" charset="0"/>
                            </a:rPr>
                          </m:ctrlPr>
                        </m:naryPr>
                        <m:sub/>
                        <m:sup/>
                        <m:e>
                          <m:sSub>
                            <m:sSubPr>
                              <m:ctrlPr>
                                <a:rPr lang="es-PA" sz="2400" i="1">
                                  <a:latin typeface="Cambria Math" panose="02040503050406030204" pitchFamily="18" charset="0"/>
                                </a:rPr>
                              </m:ctrlPr>
                            </m:sSubPr>
                            <m:e>
                              <m:r>
                                <a:rPr lang="es-PA" sz="2400" i="1" smtClean="0">
                                  <a:latin typeface="Cambria Math" panose="02040503050406030204" pitchFamily="18" charset="0"/>
                                  <a:ea typeface="Cambria Math" panose="02040503050406030204" pitchFamily="18" charset="0"/>
                                </a:rPr>
                                <m:t>𝜏</m:t>
                              </m:r>
                            </m:e>
                            <m:sub>
                              <m:r>
                                <a:rPr lang="es-PA" sz="2400" i="1">
                                  <a:latin typeface="Cambria Math" panose="02040503050406030204" pitchFamily="18" charset="0"/>
                                  <a:ea typeface="Cambria Math" panose="02040503050406030204" pitchFamily="18" charset="0"/>
                                </a:rPr>
                                <m:t>𝑝</m:t>
                              </m:r>
                              <m:r>
                                <a:rPr lang="es-PA" sz="2400" b="0" i="1" smtClean="0">
                                  <a:latin typeface="Cambria Math" panose="02040503050406030204" pitchFamily="18" charset="0"/>
                                  <a:ea typeface="Cambria Math" panose="02040503050406030204" pitchFamily="18" charset="0"/>
                                </a:rPr>
                                <m:t>𝑎</m:t>
                              </m:r>
                              <m:r>
                                <a:rPr lang="es-PA" sz="2400" i="1">
                                  <a:latin typeface="Cambria Math" panose="02040503050406030204" pitchFamily="18" charset="0"/>
                                  <a:ea typeface="Cambria Math" panose="02040503050406030204" pitchFamily="18" charset="0"/>
                                </a:rPr>
                                <m:t>𝑥</m:t>
                              </m:r>
                            </m:sub>
                          </m:sSub>
                        </m:e>
                      </m:nary>
                    </m:oMath>
                  </m:oMathPara>
                </a14:m>
                <a:endParaRPr lang="es-MX" sz="2400" dirty="0"/>
              </a:p>
              <a:p>
                <a:pPr marL="0" indent="0">
                  <a:buNone/>
                </a:pPr>
                <a:r>
                  <a:rPr lang="es-MX" sz="2400" cap="none" dirty="0"/>
                  <a:t>Donde</a:t>
                </a:r>
                <a:r>
                  <a:rPr lang="es-PA" sz="2400" cap="none" dirty="0"/>
                  <a:t>: 		 </a:t>
                </a:r>
                <a14:m>
                  <m:oMath xmlns:m="http://schemas.openxmlformats.org/officeDocument/2006/math">
                    <m:sSub>
                      <m:sSubPr>
                        <m:ctrlPr>
                          <a:rPr lang="es-PA" sz="2400" i="1">
                            <a:latin typeface="Cambria Math" panose="02040503050406030204" pitchFamily="18" charset="0"/>
                          </a:rPr>
                        </m:ctrlPr>
                      </m:sSubPr>
                      <m:e>
                        <m:r>
                          <a:rPr lang="es-PA" sz="2400" i="1">
                            <a:latin typeface="Cambria Math" panose="02040503050406030204" pitchFamily="18" charset="0"/>
                            <a:ea typeface="Cambria Math" panose="02040503050406030204" pitchFamily="18" charset="0"/>
                          </a:rPr>
                          <m:t>𝜏</m:t>
                        </m:r>
                      </m:e>
                      <m:sub>
                        <m:r>
                          <a:rPr lang="es-PA" sz="2400" i="1">
                            <a:latin typeface="Cambria Math" panose="02040503050406030204" pitchFamily="18" charset="0"/>
                            <a:ea typeface="Cambria Math" panose="02040503050406030204" pitchFamily="18" charset="0"/>
                          </a:rPr>
                          <m:t>𝑝𝑎𝑥</m:t>
                        </m:r>
                      </m:sub>
                    </m:sSub>
                    <m:r>
                      <a:rPr lang="es-PA" sz="2400" b="0" i="1" smtClean="0">
                        <a:latin typeface="Cambria Math" panose="02040503050406030204" pitchFamily="18" charset="0"/>
                        <a:ea typeface="Cambria Math" panose="02040503050406030204" pitchFamily="18" charset="0"/>
                      </a:rPr>
                      <m:t>=</m:t>
                    </m:r>
                    <m:f>
                      <m:fPr>
                        <m:ctrlPr>
                          <a:rPr lang="es-PA" sz="2400" b="0" i="1" smtClean="0">
                            <a:latin typeface="Cambria Math" panose="02040503050406030204" pitchFamily="18" charset="0"/>
                            <a:ea typeface="Cambria Math" panose="02040503050406030204" pitchFamily="18" charset="0"/>
                          </a:rPr>
                        </m:ctrlPr>
                      </m:fPr>
                      <m:num>
                        <m:r>
                          <a:rPr lang="es-PA" sz="2400" b="0" i="1" smtClean="0">
                            <a:latin typeface="Cambria Math" panose="02040503050406030204" pitchFamily="18" charset="0"/>
                            <a:ea typeface="Cambria Math" panose="02040503050406030204" pitchFamily="18" charset="0"/>
                          </a:rPr>
                          <m:t>1</m:t>
                        </m:r>
                      </m:num>
                      <m:den>
                        <m:sSub>
                          <m:sSubPr>
                            <m:ctrlPr>
                              <a:rPr lang="es-PA" sz="2400" b="0" i="1" smtClean="0">
                                <a:latin typeface="Cambria Math" panose="02040503050406030204" pitchFamily="18" charset="0"/>
                                <a:ea typeface="Cambria Math" panose="02040503050406030204" pitchFamily="18" charset="0"/>
                              </a:rPr>
                            </m:ctrlPr>
                          </m:sSubPr>
                          <m:e>
                            <m:r>
                              <a:rPr lang="es-PA" sz="2400" b="0" i="1" smtClean="0">
                                <a:latin typeface="Cambria Math" panose="02040503050406030204" pitchFamily="18" charset="0"/>
                                <a:ea typeface="Cambria Math" panose="02040503050406030204" pitchFamily="18" charset="0"/>
                              </a:rPr>
                              <m:t>𝜔</m:t>
                            </m:r>
                          </m:e>
                          <m:sub>
                            <m:r>
                              <a:rPr lang="es-PA" sz="2400" b="0" i="1" smtClean="0">
                                <a:latin typeface="Cambria Math" panose="02040503050406030204" pitchFamily="18" charset="0"/>
                                <a:ea typeface="Cambria Math" panose="02040503050406030204" pitchFamily="18" charset="0"/>
                              </a:rPr>
                              <m:t>𝑝𝑎𝑥</m:t>
                            </m:r>
                          </m:sub>
                        </m:sSub>
                      </m:den>
                    </m:f>
                  </m:oMath>
                </a14:m>
                <a:r>
                  <a:rPr lang="es-MX" sz="2400" cap="none" dirty="0"/>
                  <a:t>       y  	</a:t>
                </a:r>
              </a:p>
              <a:p>
                <a:pPr marL="0" indent="0" algn="ctr">
                  <a:buNone/>
                </a:pPr>
                <a:r>
                  <a:rPr lang="es-MX" sz="2800" cap="none" dirty="0"/>
                  <a:t> </a:t>
                </a:r>
                <a14:m>
                  <m:oMath xmlns:m="http://schemas.openxmlformats.org/officeDocument/2006/math">
                    <m:sSub>
                      <m:sSubPr>
                        <m:ctrlPr>
                          <a:rPr lang="es-PA" sz="2800" i="1">
                            <a:latin typeface="Cambria Math" panose="02040503050406030204" pitchFamily="18" charset="0"/>
                          </a:rPr>
                        </m:ctrlPr>
                      </m:sSubPr>
                      <m:e>
                        <m:r>
                          <a:rPr lang="es-PA" sz="2800" i="1">
                            <a:latin typeface="Cambria Math" panose="02040503050406030204" pitchFamily="18" charset="0"/>
                            <a:ea typeface="Cambria Math" panose="02040503050406030204" pitchFamily="18" charset="0"/>
                          </a:rPr>
                          <m:t>𝜔</m:t>
                        </m:r>
                      </m:e>
                      <m:sub>
                        <m:r>
                          <a:rPr lang="es-PA" sz="2800" i="1">
                            <a:latin typeface="Cambria Math" panose="02040503050406030204" pitchFamily="18" charset="0"/>
                          </a:rPr>
                          <m:t>𝑐𝑠</m:t>
                        </m:r>
                      </m:sub>
                    </m:sSub>
                    <m:r>
                      <a:rPr lang="es-PA" sz="2800" i="1">
                        <a:latin typeface="Cambria Math" panose="02040503050406030204" pitchFamily="18" charset="0"/>
                      </a:rPr>
                      <m:t>=</m:t>
                    </m:r>
                    <m:f>
                      <m:fPr>
                        <m:ctrlPr>
                          <a:rPr lang="es-PA" sz="2800" i="1">
                            <a:latin typeface="Cambria Math" panose="02040503050406030204" pitchFamily="18" charset="0"/>
                            <a:ea typeface="Cambria Math" panose="02040503050406030204" pitchFamily="18" charset="0"/>
                          </a:rPr>
                        </m:ctrlPr>
                      </m:fPr>
                      <m:num>
                        <m:r>
                          <a:rPr lang="es-PA" sz="2800" i="1">
                            <a:latin typeface="Cambria Math" panose="02040503050406030204" pitchFamily="18" charset="0"/>
                            <a:ea typeface="Cambria Math" panose="02040503050406030204" pitchFamily="18" charset="0"/>
                          </a:rPr>
                          <m:t>1</m:t>
                        </m:r>
                      </m:num>
                      <m:den>
                        <m:sSub>
                          <m:sSubPr>
                            <m:ctrlPr>
                              <a:rPr lang="es-PA" sz="2800" i="1">
                                <a:latin typeface="Cambria Math" panose="02040503050406030204" pitchFamily="18" charset="0"/>
                              </a:rPr>
                            </m:ctrlPr>
                          </m:sSubPr>
                          <m:e>
                            <m:r>
                              <a:rPr lang="es-PA" sz="2800" i="1">
                                <a:latin typeface="Cambria Math" panose="02040503050406030204" pitchFamily="18" charset="0"/>
                                <a:ea typeface="Cambria Math" panose="02040503050406030204" pitchFamily="18" charset="0"/>
                              </a:rPr>
                              <m:t>𝜏</m:t>
                            </m:r>
                          </m:e>
                          <m:sub>
                            <m:r>
                              <a:rPr lang="es-PA" sz="2800" i="1">
                                <a:latin typeface="Cambria Math" panose="02040503050406030204" pitchFamily="18" charset="0"/>
                              </a:rPr>
                              <m:t>𝑐𝑠</m:t>
                            </m:r>
                          </m:sub>
                        </m:sSub>
                      </m:den>
                    </m:f>
                  </m:oMath>
                </a14:m>
                <a:endParaRPr lang="es-MX" sz="2800" i="1" u="sng" dirty="0"/>
              </a:p>
              <a:p>
                <a:pPr marL="0" indent="0" algn="ctr">
                  <a:buNone/>
                </a:pPr>
                <a:r>
                  <a:rPr lang="es-MX" sz="2800" i="1" u="sng" dirty="0"/>
                  <a:t>E</a:t>
                </a:r>
                <a:r>
                  <a:rPr lang="es-MX" sz="2800" i="1" u="sng" cap="none" dirty="0"/>
                  <a:t>ste método siempre será una buena aproximación.</a:t>
                </a:r>
                <a:endParaRPr lang="es-MX" sz="2800" i="1" u="sng" dirty="0"/>
              </a:p>
            </p:txBody>
          </p:sp>
        </mc:Choice>
        <mc:Fallback xmlns="">
          <p:sp>
            <p:nvSpPr>
              <p:cNvPr id="3" name="Marcador de contenido 2">
                <a:extLst>
                  <a:ext uri="{FF2B5EF4-FFF2-40B4-BE49-F238E27FC236}">
                    <a16:creationId xmlns:a16="http://schemas.microsoft.com/office/drawing/2014/main" id="{99A0F750-160F-4A8D-8D9D-F2C214E84746}"/>
                  </a:ext>
                </a:extLst>
              </p:cNvPr>
              <p:cNvSpPr>
                <a:spLocks noGrp="1" noRot="1" noChangeAspect="1" noMove="1" noResize="1" noEditPoints="1" noAdjustHandles="1" noChangeArrowheads="1" noChangeShapeType="1" noTextEdit="1"/>
              </p:cNvSpPr>
              <p:nvPr>
                <p:ph sz="quarter" idx="13"/>
              </p:nvPr>
            </p:nvSpPr>
            <p:spPr>
              <a:xfrm>
                <a:off x="913774" y="1924594"/>
                <a:ext cx="10363826" cy="4362995"/>
              </a:xfrm>
              <a:blipFill>
                <a:blip r:embed="rId2"/>
                <a:stretch>
                  <a:fillRect l="-765" t="-699" b="-839"/>
                </a:stretch>
              </a:blipFill>
            </p:spPr>
            <p:txBody>
              <a:bodyPr/>
              <a:lstStyle/>
              <a:p>
                <a:r>
                  <a:rPr lang="es-MX">
                    <a:noFill/>
                  </a:rPr>
                  <a:t> </a:t>
                </a:r>
              </a:p>
            </p:txBody>
          </p:sp>
        </mc:Fallback>
      </mc:AlternateContent>
    </p:spTree>
    <p:extLst>
      <p:ext uri="{BB962C8B-B14F-4D97-AF65-F5344CB8AC3E}">
        <p14:creationId xmlns:p14="http://schemas.microsoft.com/office/powerpoint/2010/main" val="3297601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Rectangle 11">
            <a:extLst>
              <a:ext uri="{FF2B5EF4-FFF2-40B4-BE49-F238E27FC236}">
                <a16:creationId xmlns:a16="http://schemas.microsoft.com/office/drawing/2014/main" id="{C5952BE2-F3EF-4B0A-86F5-986FE49BA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5912450-3395-4ED9-B7EE-F6BD262C40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9DBD250B-5953-4D1F-96E2-355DC0729A47}"/>
              </a:ext>
            </a:extLst>
          </p:cNvPr>
          <p:cNvSpPr>
            <a:spLocks noGrp="1"/>
          </p:cNvSpPr>
          <p:nvPr>
            <p:ph type="title"/>
          </p:nvPr>
        </p:nvSpPr>
        <p:spPr>
          <a:xfrm>
            <a:off x="1893887" y="0"/>
            <a:ext cx="8689976" cy="1345888"/>
          </a:xfrm>
        </p:spPr>
        <p:txBody>
          <a:bodyPr vert="horz" lIns="91440" tIns="45720" rIns="91440" bIns="45720" rtlCol="0" anchor="b">
            <a:normAutofit/>
          </a:bodyPr>
          <a:lstStyle/>
          <a:p>
            <a:r>
              <a:rPr lang="en-US" sz="4800" dirty="0" err="1"/>
              <a:t>Teorema</a:t>
            </a:r>
            <a:r>
              <a:rPr lang="en-US" sz="4800" dirty="0"/>
              <a:t> de Miller</a:t>
            </a:r>
          </a:p>
        </p:txBody>
      </p:sp>
      <p:pic>
        <p:nvPicPr>
          <p:cNvPr id="4" name="Imagen 3">
            <a:extLst>
              <a:ext uri="{FF2B5EF4-FFF2-40B4-BE49-F238E27FC236}">
                <a16:creationId xmlns:a16="http://schemas.microsoft.com/office/drawing/2014/main" id="{3AABF1B5-0740-4A50-8433-63392CAC63B6}"/>
              </a:ext>
            </a:extLst>
          </p:cNvPr>
          <p:cNvPicPr>
            <a:picLocks noChangeAspect="1"/>
          </p:cNvPicPr>
          <p:nvPr/>
        </p:nvPicPr>
        <p:blipFill>
          <a:blip r:embed="rId5"/>
          <a:stretch>
            <a:fillRect/>
          </a:stretch>
        </p:blipFill>
        <p:spPr>
          <a:xfrm>
            <a:off x="8155781" y="1495425"/>
            <a:ext cx="3014663" cy="2418356"/>
          </a:xfrm>
          <a:prstGeom prst="rect">
            <a:avLst/>
          </a:prstGeom>
        </p:spPr>
      </p:pic>
      <p:pic>
        <p:nvPicPr>
          <p:cNvPr id="5" name="Imagen 4">
            <a:extLst>
              <a:ext uri="{FF2B5EF4-FFF2-40B4-BE49-F238E27FC236}">
                <a16:creationId xmlns:a16="http://schemas.microsoft.com/office/drawing/2014/main" id="{3732E7C8-CE3C-4688-B457-E854DD77FDDF}"/>
              </a:ext>
            </a:extLst>
          </p:cNvPr>
          <p:cNvPicPr>
            <a:picLocks noChangeAspect="1"/>
          </p:cNvPicPr>
          <p:nvPr/>
        </p:nvPicPr>
        <p:blipFill>
          <a:blip r:embed="rId6"/>
          <a:stretch>
            <a:fillRect/>
          </a:stretch>
        </p:blipFill>
        <p:spPr>
          <a:xfrm>
            <a:off x="800100" y="1495425"/>
            <a:ext cx="4286250" cy="2438400"/>
          </a:xfrm>
          <a:prstGeom prst="rect">
            <a:avLst/>
          </a:prstGeom>
        </p:spPr>
      </p:pic>
      <p:pic>
        <p:nvPicPr>
          <p:cNvPr id="6" name="Imagen 5">
            <a:extLst>
              <a:ext uri="{FF2B5EF4-FFF2-40B4-BE49-F238E27FC236}">
                <a16:creationId xmlns:a16="http://schemas.microsoft.com/office/drawing/2014/main" id="{715F5A76-CC6B-43F3-9D41-D7FFFC0488B2}"/>
              </a:ext>
            </a:extLst>
          </p:cNvPr>
          <p:cNvPicPr>
            <a:picLocks noChangeAspect="1"/>
          </p:cNvPicPr>
          <p:nvPr/>
        </p:nvPicPr>
        <p:blipFill>
          <a:blip r:embed="rId7"/>
          <a:stretch>
            <a:fillRect/>
          </a:stretch>
        </p:blipFill>
        <p:spPr>
          <a:xfrm>
            <a:off x="3848100" y="3120869"/>
            <a:ext cx="1028700" cy="822481"/>
          </a:xfrm>
          <a:prstGeom prst="rect">
            <a:avLst/>
          </a:prstGeom>
        </p:spPr>
      </p:pic>
      <p:sp>
        <p:nvSpPr>
          <p:cNvPr id="7" name="Flecha: a la derecha 6">
            <a:extLst>
              <a:ext uri="{FF2B5EF4-FFF2-40B4-BE49-F238E27FC236}">
                <a16:creationId xmlns:a16="http://schemas.microsoft.com/office/drawing/2014/main" id="{767E7E91-32E7-43C1-B921-459CA300F322}"/>
              </a:ext>
            </a:extLst>
          </p:cNvPr>
          <p:cNvSpPr/>
          <p:nvPr/>
        </p:nvSpPr>
        <p:spPr>
          <a:xfrm>
            <a:off x="5506369" y="2012703"/>
            <a:ext cx="2229393" cy="10986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Se conecta Z entre V1 y V2</a:t>
            </a:r>
            <a:endParaRPr lang="es-MX" dirty="0"/>
          </a:p>
        </p:txBody>
      </p:sp>
      <p:sp>
        <p:nvSpPr>
          <p:cNvPr id="9" name="CuadroTexto 8">
            <a:extLst>
              <a:ext uri="{FF2B5EF4-FFF2-40B4-BE49-F238E27FC236}">
                <a16:creationId xmlns:a16="http://schemas.microsoft.com/office/drawing/2014/main" id="{8EA238C8-D87D-47B1-8183-ABC7F5E68E71}"/>
              </a:ext>
            </a:extLst>
          </p:cNvPr>
          <p:cNvSpPr txBox="1"/>
          <p:nvPr/>
        </p:nvSpPr>
        <p:spPr>
          <a:xfrm>
            <a:off x="5323555" y="3352799"/>
            <a:ext cx="2646251" cy="707886"/>
          </a:xfrm>
          <a:prstGeom prst="rect">
            <a:avLst/>
          </a:prstGeom>
          <a:noFill/>
        </p:spPr>
        <p:txBody>
          <a:bodyPr wrap="square" rtlCol="0">
            <a:spAutoFit/>
          </a:bodyPr>
          <a:lstStyle/>
          <a:p>
            <a:pPr algn="ctr"/>
            <a:r>
              <a:rPr lang="es-ES" sz="2000" dirty="0"/>
              <a:t>Se supone que K no se ve alterada</a:t>
            </a:r>
            <a:endParaRPr lang="es-MX" sz="2000" dirty="0"/>
          </a:p>
        </p:txBody>
      </p:sp>
      <p:pic>
        <p:nvPicPr>
          <p:cNvPr id="13" name="Imagen 12">
            <a:extLst>
              <a:ext uri="{FF2B5EF4-FFF2-40B4-BE49-F238E27FC236}">
                <a16:creationId xmlns:a16="http://schemas.microsoft.com/office/drawing/2014/main" id="{E71A257F-710E-4AA1-A632-4DEA1EAAC20D}"/>
              </a:ext>
            </a:extLst>
          </p:cNvPr>
          <p:cNvPicPr>
            <a:picLocks noChangeAspect="1"/>
          </p:cNvPicPr>
          <p:nvPr/>
        </p:nvPicPr>
        <p:blipFill>
          <a:blip r:embed="rId8"/>
          <a:stretch>
            <a:fillRect/>
          </a:stretch>
        </p:blipFill>
        <p:spPr>
          <a:xfrm>
            <a:off x="4111499" y="4569829"/>
            <a:ext cx="3962991" cy="1019717"/>
          </a:xfrm>
          <a:prstGeom prst="rect">
            <a:avLst/>
          </a:prstGeom>
        </p:spPr>
      </p:pic>
      <p:pic>
        <p:nvPicPr>
          <p:cNvPr id="15" name="Imagen 14">
            <a:extLst>
              <a:ext uri="{FF2B5EF4-FFF2-40B4-BE49-F238E27FC236}">
                <a16:creationId xmlns:a16="http://schemas.microsoft.com/office/drawing/2014/main" id="{FBF777CD-F238-451D-9FD2-4E1851707CC2}"/>
              </a:ext>
            </a:extLst>
          </p:cNvPr>
          <p:cNvPicPr>
            <a:picLocks noChangeAspect="1"/>
          </p:cNvPicPr>
          <p:nvPr/>
        </p:nvPicPr>
        <p:blipFill>
          <a:blip r:embed="rId9"/>
          <a:stretch>
            <a:fillRect/>
          </a:stretch>
        </p:blipFill>
        <p:spPr>
          <a:xfrm>
            <a:off x="5354806" y="5773112"/>
            <a:ext cx="1476375" cy="904875"/>
          </a:xfrm>
          <a:prstGeom prst="rect">
            <a:avLst/>
          </a:prstGeom>
        </p:spPr>
      </p:pic>
      <p:pic>
        <p:nvPicPr>
          <p:cNvPr id="19" name="Imagen 18">
            <a:extLst>
              <a:ext uri="{FF2B5EF4-FFF2-40B4-BE49-F238E27FC236}">
                <a16:creationId xmlns:a16="http://schemas.microsoft.com/office/drawing/2014/main" id="{70E9B7D5-2BD0-47F9-A73E-AB64014A593B}"/>
              </a:ext>
            </a:extLst>
          </p:cNvPr>
          <p:cNvPicPr>
            <a:picLocks noChangeAspect="1"/>
          </p:cNvPicPr>
          <p:nvPr/>
        </p:nvPicPr>
        <p:blipFill>
          <a:blip r:embed="rId10"/>
          <a:stretch>
            <a:fillRect/>
          </a:stretch>
        </p:blipFill>
        <p:spPr>
          <a:xfrm>
            <a:off x="625443" y="4601034"/>
            <a:ext cx="2751263" cy="2223864"/>
          </a:xfrm>
          <a:prstGeom prst="rect">
            <a:avLst/>
          </a:prstGeom>
        </p:spPr>
      </p:pic>
      <p:pic>
        <p:nvPicPr>
          <p:cNvPr id="20" name="Imagen 19">
            <a:extLst>
              <a:ext uri="{FF2B5EF4-FFF2-40B4-BE49-F238E27FC236}">
                <a16:creationId xmlns:a16="http://schemas.microsoft.com/office/drawing/2014/main" id="{C7ED2725-791D-4797-8713-D048D9600A56}"/>
              </a:ext>
            </a:extLst>
          </p:cNvPr>
          <p:cNvPicPr>
            <a:picLocks noChangeAspect="1"/>
          </p:cNvPicPr>
          <p:nvPr/>
        </p:nvPicPr>
        <p:blipFill>
          <a:blip r:embed="rId11"/>
          <a:stretch>
            <a:fillRect/>
          </a:stretch>
        </p:blipFill>
        <p:spPr>
          <a:xfrm>
            <a:off x="8300766" y="4353579"/>
            <a:ext cx="3767137" cy="2111253"/>
          </a:xfrm>
          <a:prstGeom prst="rect">
            <a:avLst/>
          </a:prstGeom>
        </p:spPr>
      </p:pic>
      <p:sp>
        <p:nvSpPr>
          <p:cNvPr id="21" name="CuadroTexto 20">
            <a:extLst>
              <a:ext uri="{FF2B5EF4-FFF2-40B4-BE49-F238E27FC236}">
                <a16:creationId xmlns:a16="http://schemas.microsoft.com/office/drawing/2014/main" id="{B3D2FC9A-DDC0-48FB-98DB-7941DC8F9004}"/>
              </a:ext>
            </a:extLst>
          </p:cNvPr>
          <p:cNvSpPr txBox="1"/>
          <p:nvPr/>
        </p:nvSpPr>
        <p:spPr>
          <a:xfrm>
            <a:off x="562896" y="3933825"/>
            <a:ext cx="2441562" cy="707886"/>
          </a:xfrm>
          <a:prstGeom prst="rect">
            <a:avLst/>
          </a:prstGeom>
          <a:noFill/>
        </p:spPr>
        <p:txBody>
          <a:bodyPr wrap="square" rtlCol="0">
            <a:spAutoFit/>
          </a:bodyPr>
          <a:lstStyle/>
          <a:p>
            <a:r>
              <a:rPr lang="es-PA" sz="2000" dirty="0">
                <a:solidFill>
                  <a:srgbClr val="C00000"/>
                </a:solidFill>
                <a:effectLst>
                  <a:outerShdw blurRad="38100" dist="38100" dir="2700000" algn="tl">
                    <a:srgbClr val="000000">
                      <a:alpha val="43137"/>
                    </a:srgbClr>
                  </a:outerShdw>
                </a:effectLst>
              </a:rPr>
              <a:t>Circuito “equivalente” desde Puerto 1: </a:t>
            </a:r>
            <a:endParaRPr lang="es-MX" sz="20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2153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17794-0ED4-408C-A811-B82838C0554B}"/>
              </a:ext>
            </a:extLst>
          </p:cNvPr>
          <p:cNvSpPr>
            <a:spLocks noGrp="1"/>
          </p:cNvSpPr>
          <p:nvPr>
            <p:ph type="title"/>
          </p:nvPr>
        </p:nvSpPr>
        <p:spPr/>
        <p:txBody>
          <a:bodyPr/>
          <a:lstStyle/>
          <a:p>
            <a:r>
              <a:rPr lang="es-PA" dirty="0"/>
              <a:t>Teorema de Miller</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E0D24FE2-D47A-4E64-B07F-66F2C3A81342}"/>
                  </a:ext>
                </a:extLst>
              </p:cNvPr>
              <p:cNvSpPr>
                <a:spLocks noGrp="1"/>
              </p:cNvSpPr>
              <p:nvPr>
                <p:ph sz="quarter" idx="13"/>
              </p:nvPr>
            </p:nvSpPr>
            <p:spPr>
              <a:xfrm>
                <a:off x="730894" y="2106651"/>
                <a:ext cx="5881837" cy="3880651"/>
              </a:xfrm>
              <a:ln>
                <a:solidFill>
                  <a:schemeClr val="tx2">
                    <a:lumMod val="50000"/>
                  </a:schemeClr>
                </a:solidFill>
              </a:ln>
            </p:spPr>
            <p:txBody>
              <a:bodyPr>
                <a:normAutofit/>
              </a:bodyPr>
              <a:lstStyle/>
              <a:p>
                <a:pPr marL="0" indent="0">
                  <a:buNone/>
                </a:pPr>
                <a:r>
                  <a:rPr lang="es-PA" sz="2400" cap="none" dirty="0"/>
                  <a:t>Si la z es una impedancia capacitiva, z1 sería una impedancia capacitiva de este valor:</a:t>
                </a:r>
              </a:p>
              <a:p>
                <a:pPr marL="0" indent="0">
                  <a:buNone/>
                </a:pPr>
                <a14:m>
                  <m:oMathPara xmlns:m="http://schemas.openxmlformats.org/officeDocument/2006/math">
                    <m:oMathParaPr>
                      <m:jc m:val="centerGroup"/>
                    </m:oMathParaPr>
                    <m:oMath xmlns:m="http://schemas.openxmlformats.org/officeDocument/2006/math">
                      <m:sSub>
                        <m:sSubPr>
                          <m:ctrlPr>
                            <a:rPr lang="es-PA" sz="2400" b="0" i="1" cap="none" smtClean="0">
                              <a:latin typeface="Cambria Math" panose="02040503050406030204" pitchFamily="18" charset="0"/>
                            </a:rPr>
                          </m:ctrlPr>
                        </m:sSubPr>
                        <m:e>
                          <m:r>
                            <a:rPr lang="es-PA" sz="2400" b="0" i="1" cap="none" smtClean="0">
                              <a:latin typeface="Cambria Math" panose="02040503050406030204" pitchFamily="18" charset="0"/>
                            </a:rPr>
                            <m:t>𝑍</m:t>
                          </m:r>
                        </m:e>
                        <m:sub>
                          <m:r>
                            <a:rPr lang="es-PA" sz="2400" b="0" i="1" cap="none" smtClean="0">
                              <a:latin typeface="Cambria Math" panose="02040503050406030204" pitchFamily="18" charset="0"/>
                            </a:rPr>
                            <m:t>1</m:t>
                          </m:r>
                        </m:sub>
                      </m:sSub>
                      <m:r>
                        <a:rPr lang="es-MX" sz="2400" i="1" cap="none" smtClean="0">
                          <a:latin typeface="Cambria Math" panose="02040503050406030204" pitchFamily="18" charset="0"/>
                        </a:rPr>
                        <m:t>=</m:t>
                      </m:r>
                      <m:f>
                        <m:fPr>
                          <m:ctrlPr>
                            <a:rPr lang="es-MX" sz="2400" i="1" cap="none" smtClean="0">
                              <a:latin typeface="Cambria Math" panose="02040503050406030204" pitchFamily="18" charset="0"/>
                            </a:rPr>
                          </m:ctrlPr>
                        </m:fPr>
                        <m:num>
                          <m:f>
                            <m:fPr>
                              <m:type m:val="skw"/>
                              <m:ctrlPr>
                                <a:rPr lang="es-MX" sz="2400" i="1" cap="none" smtClean="0">
                                  <a:latin typeface="Cambria Math" panose="02040503050406030204" pitchFamily="18" charset="0"/>
                                </a:rPr>
                              </m:ctrlPr>
                            </m:fPr>
                            <m:num>
                              <m:r>
                                <a:rPr lang="es-PA" sz="2400" b="0" i="1" cap="none" smtClean="0">
                                  <a:latin typeface="Cambria Math" panose="02040503050406030204" pitchFamily="18" charset="0"/>
                                </a:rPr>
                                <m:t>1</m:t>
                              </m:r>
                            </m:num>
                            <m:den>
                              <m:r>
                                <a:rPr lang="es-PA" sz="2400" b="0" i="1" cap="none" smtClean="0">
                                  <a:latin typeface="Cambria Math" panose="02040503050406030204" pitchFamily="18" charset="0"/>
                                </a:rPr>
                                <m:t>𝑗</m:t>
                              </m:r>
                              <m:r>
                                <a:rPr lang="es-PA" sz="2400" b="0" i="1" cap="none" smtClean="0">
                                  <a:latin typeface="Cambria Math" panose="02040503050406030204" pitchFamily="18" charset="0"/>
                                  <a:ea typeface="Cambria Math" panose="02040503050406030204" pitchFamily="18" charset="0"/>
                                </a:rPr>
                                <m:t>𝜔</m:t>
                              </m:r>
                              <m:r>
                                <a:rPr lang="es-PA" sz="2400" b="0" i="1" cap="none" smtClean="0">
                                  <a:latin typeface="Cambria Math" panose="02040503050406030204" pitchFamily="18" charset="0"/>
                                  <a:ea typeface="Cambria Math" panose="02040503050406030204" pitchFamily="18" charset="0"/>
                                </a:rPr>
                                <m:t>𝐶</m:t>
                              </m:r>
                            </m:den>
                          </m:f>
                        </m:num>
                        <m:den>
                          <m:r>
                            <a:rPr lang="es-PA" sz="2400" b="0" i="1" cap="none" smtClean="0">
                              <a:latin typeface="Cambria Math" panose="02040503050406030204" pitchFamily="18" charset="0"/>
                            </a:rPr>
                            <m:t>1−</m:t>
                          </m:r>
                          <m:r>
                            <a:rPr lang="es-PA" sz="2400" b="0" i="1" cap="none" smtClean="0">
                              <a:latin typeface="Cambria Math" panose="02040503050406030204" pitchFamily="18" charset="0"/>
                            </a:rPr>
                            <m:t>𝐾</m:t>
                          </m:r>
                        </m:den>
                      </m:f>
                      <m:r>
                        <a:rPr lang="es-PA" sz="2400" b="0" i="1" cap="none" smtClean="0">
                          <a:latin typeface="Cambria Math" panose="02040503050406030204" pitchFamily="18" charset="0"/>
                        </a:rPr>
                        <m:t>=</m:t>
                      </m:r>
                      <m:f>
                        <m:fPr>
                          <m:ctrlPr>
                            <a:rPr lang="es-PA" sz="2400" b="0" i="1" cap="none" smtClean="0">
                              <a:latin typeface="Cambria Math" panose="02040503050406030204" pitchFamily="18" charset="0"/>
                            </a:rPr>
                          </m:ctrlPr>
                        </m:fPr>
                        <m:num>
                          <m:r>
                            <a:rPr lang="es-PA" sz="2400" b="0" i="1" cap="none" smtClean="0">
                              <a:latin typeface="Cambria Math" panose="02040503050406030204" pitchFamily="18" charset="0"/>
                            </a:rPr>
                            <m:t>1</m:t>
                          </m:r>
                        </m:num>
                        <m:den>
                          <m:r>
                            <a:rPr lang="es-PA" sz="2400" b="0" i="1" cap="none" smtClean="0">
                              <a:latin typeface="Cambria Math" panose="02040503050406030204" pitchFamily="18" charset="0"/>
                            </a:rPr>
                            <m:t>𝑗</m:t>
                          </m:r>
                          <m:r>
                            <a:rPr lang="es-PA" sz="2400" b="0" i="1" cap="none" smtClean="0">
                              <a:latin typeface="Cambria Math" panose="02040503050406030204" pitchFamily="18" charset="0"/>
                              <a:ea typeface="Cambria Math" panose="02040503050406030204" pitchFamily="18" charset="0"/>
                            </a:rPr>
                            <m:t>𝜔</m:t>
                          </m:r>
                          <m:d>
                            <m:dPr>
                              <m:ctrlPr>
                                <a:rPr lang="es-PA" sz="2400" b="0" i="1" cap="none" smtClean="0">
                                  <a:latin typeface="Cambria Math" panose="02040503050406030204" pitchFamily="18" charset="0"/>
                                  <a:ea typeface="Cambria Math" panose="02040503050406030204" pitchFamily="18" charset="0"/>
                                </a:rPr>
                              </m:ctrlPr>
                            </m:dPr>
                            <m:e>
                              <m:r>
                                <a:rPr lang="es-PA" sz="2400" b="0" i="1" cap="none" smtClean="0">
                                  <a:latin typeface="Cambria Math" panose="02040503050406030204" pitchFamily="18" charset="0"/>
                                  <a:ea typeface="Cambria Math" panose="02040503050406030204" pitchFamily="18" charset="0"/>
                                </a:rPr>
                                <m:t>1−</m:t>
                              </m:r>
                              <m:r>
                                <a:rPr lang="es-PA" sz="2400" b="0" i="1" cap="none" smtClean="0">
                                  <a:latin typeface="Cambria Math" panose="02040503050406030204" pitchFamily="18" charset="0"/>
                                  <a:ea typeface="Cambria Math" panose="02040503050406030204" pitchFamily="18" charset="0"/>
                                </a:rPr>
                                <m:t>𝐾</m:t>
                              </m:r>
                            </m:e>
                          </m:d>
                          <m:r>
                            <a:rPr lang="es-PA" sz="2400" b="0" i="1" cap="none" smtClean="0">
                              <a:latin typeface="Cambria Math" panose="02040503050406030204" pitchFamily="18" charset="0"/>
                              <a:ea typeface="Cambria Math" panose="02040503050406030204" pitchFamily="18" charset="0"/>
                            </a:rPr>
                            <m:t>𝐶</m:t>
                          </m:r>
                        </m:den>
                      </m:f>
                    </m:oMath>
                  </m:oMathPara>
                </a14:m>
                <a:endParaRPr lang="es-MX" sz="2400" cap="none" dirty="0"/>
              </a:p>
              <a:p>
                <a:pPr marL="0" indent="0">
                  <a:buNone/>
                </a:pPr>
                <a:r>
                  <a:rPr lang="es-MX" sz="2400" cap="none" dirty="0"/>
                  <a:t>De modo que el condensador c1 (el que produce la impedancia z1 viene dado por:</a:t>
                </a:r>
              </a:p>
              <a:p>
                <a:pPr marL="0" indent="0">
                  <a:buNone/>
                </a:pPr>
                <a14:m>
                  <m:oMathPara xmlns:m="http://schemas.openxmlformats.org/officeDocument/2006/math">
                    <m:oMathParaPr>
                      <m:jc m:val="centerGroup"/>
                    </m:oMathParaPr>
                    <m:oMath xmlns:m="http://schemas.openxmlformats.org/officeDocument/2006/math">
                      <m:sSub>
                        <m:sSubPr>
                          <m:ctrlPr>
                            <a:rPr lang="es-MX" sz="2400" i="1" cap="none" smtClean="0">
                              <a:latin typeface="Cambria Math" panose="02040503050406030204" pitchFamily="18" charset="0"/>
                            </a:rPr>
                          </m:ctrlPr>
                        </m:sSubPr>
                        <m:e>
                          <m:r>
                            <a:rPr lang="es-PA" sz="2400" b="0" i="1" cap="none" smtClean="0">
                              <a:latin typeface="Cambria Math" panose="02040503050406030204" pitchFamily="18" charset="0"/>
                            </a:rPr>
                            <m:t>𝐶</m:t>
                          </m:r>
                        </m:e>
                        <m:sub>
                          <m:r>
                            <a:rPr lang="es-PA" sz="2400" b="0" i="1" cap="none" smtClean="0">
                              <a:latin typeface="Cambria Math" panose="02040503050406030204" pitchFamily="18" charset="0"/>
                            </a:rPr>
                            <m:t>1</m:t>
                          </m:r>
                        </m:sub>
                      </m:sSub>
                      <m:r>
                        <a:rPr lang="es-MX" sz="2400" i="1" cap="none" smtClean="0">
                          <a:latin typeface="Cambria Math" panose="02040503050406030204" pitchFamily="18" charset="0"/>
                        </a:rPr>
                        <m:t>=</m:t>
                      </m:r>
                      <m:d>
                        <m:dPr>
                          <m:ctrlPr>
                            <a:rPr lang="es-MX" sz="2400" i="1" cap="none" smtClean="0">
                              <a:latin typeface="Cambria Math" panose="02040503050406030204" pitchFamily="18" charset="0"/>
                            </a:rPr>
                          </m:ctrlPr>
                        </m:dPr>
                        <m:e>
                          <m:r>
                            <a:rPr lang="es-PA" sz="2400" b="0" i="1" cap="none" smtClean="0">
                              <a:latin typeface="Cambria Math" panose="02040503050406030204" pitchFamily="18" charset="0"/>
                            </a:rPr>
                            <m:t>1−</m:t>
                          </m:r>
                          <m:r>
                            <a:rPr lang="es-PA" sz="2400" b="0" i="1" cap="none" smtClean="0">
                              <a:latin typeface="Cambria Math" panose="02040503050406030204" pitchFamily="18" charset="0"/>
                            </a:rPr>
                            <m:t>𝐾</m:t>
                          </m:r>
                        </m:e>
                      </m:d>
                      <m:r>
                        <a:rPr lang="es-PA" sz="2400" b="0" i="1" cap="none" smtClean="0">
                          <a:latin typeface="Cambria Math" panose="02040503050406030204" pitchFamily="18" charset="0"/>
                        </a:rPr>
                        <m:t>𝐶</m:t>
                      </m:r>
                    </m:oMath>
                  </m:oMathPara>
                </a14:m>
                <a:endParaRPr lang="es-MX" sz="2400" cap="none" dirty="0"/>
              </a:p>
            </p:txBody>
          </p:sp>
        </mc:Choice>
        <mc:Fallback xmlns="">
          <p:sp>
            <p:nvSpPr>
              <p:cNvPr id="3" name="Marcador de contenido 2">
                <a:extLst>
                  <a:ext uri="{FF2B5EF4-FFF2-40B4-BE49-F238E27FC236}">
                    <a16:creationId xmlns:a16="http://schemas.microsoft.com/office/drawing/2014/main" id="{E0D24FE2-D47A-4E64-B07F-66F2C3A81342}"/>
                  </a:ext>
                </a:extLst>
              </p:cNvPr>
              <p:cNvSpPr>
                <a:spLocks noGrp="1" noRot="1" noChangeAspect="1" noMove="1" noResize="1" noEditPoints="1" noAdjustHandles="1" noChangeArrowheads="1" noChangeShapeType="1" noTextEdit="1"/>
              </p:cNvSpPr>
              <p:nvPr>
                <p:ph sz="quarter" idx="13"/>
              </p:nvPr>
            </p:nvSpPr>
            <p:spPr>
              <a:xfrm>
                <a:off x="730894" y="2106651"/>
                <a:ext cx="5881837" cy="3880651"/>
              </a:xfrm>
              <a:blipFill>
                <a:blip r:embed="rId2"/>
                <a:stretch>
                  <a:fillRect l="-1551" r="-724"/>
                </a:stretch>
              </a:blipFill>
              <a:ln>
                <a:solidFill>
                  <a:schemeClr val="tx2">
                    <a:lumMod val="50000"/>
                  </a:schemeClr>
                </a:solidFill>
              </a:ln>
            </p:spPr>
            <p:txBody>
              <a:bodyPr/>
              <a:lstStyle/>
              <a:p>
                <a:r>
                  <a:rPr lang="es-MX">
                    <a:noFill/>
                  </a:rPr>
                  <a:t> </a:t>
                </a:r>
              </a:p>
            </p:txBody>
          </p:sp>
        </mc:Fallback>
      </mc:AlternateContent>
      <p:sp>
        <p:nvSpPr>
          <p:cNvPr id="5" name="CuadroTexto 4">
            <a:extLst>
              <a:ext uri="{FF2B5EF4-FFF2-40B4-BE49-F238E27FC236}">
                <a16:creationId xmlns:a16="http://schemas.microsoft.com/office/drawing/2014/main" id="{7E0BA39E-B023-4258-8C93-5C0C5D2347FA}"/>
              </a:ext>
            </a:extLst>
          </p:cNvPr>
          <p:cNvSpPr txBox="1"/>
          <p:nvPr/>
        </p:nvSpPr>
        <p:spPr>
          <a:xfrm>
            <a:off x="6813842" y="2369394"/>
            <a:ext cx="2343697" cy="1200329"/>
          </a:xfrm>
          <a:prstGeom prst="rect">
            <a:avLst/>
          </a:prstGeom>
          <a:noFill/>
        </p:spPr>
        <p:txBody>
          <a:bodyPr wrap="square" rtlCol="0">
            <a:spAutoFit/>
          </a:bodyPr>
          <a:lstStyle/>
          <a:p>
            <a:r>
              <a:rPr lang="es-PA" dirty="0"/>
              <a:t>Nota: Si se buscara el equivalente desde ambos puertos (1 y 2) de este circuito,</a:t>
            </a:r>
            <a:endParaRPr lang="es-MX" dirty="0"/>
          </a:p>
        </p:txBody>
      </p:sp>
      <p:pic>
        <p:nvPicPr>
          <p:cNvPr id="6" name="Imagen 5">
            <a:extLst>
              <a:ext uri="{FF2B5EF4-FFF2-40B4-BE49-F238E27FC236}">
                <a16:creationId xmlns:a16="http://schemas.microsoft.com/office/drawing/2014/main" id="{B4370A3F-A519-4434-BA09-CE09E2FF4FB7}"/>
              </a:ext>
            </a:extLst>
          </p:cNvPr>
          <p:cNvPicPr>
            <a:picLocks noChangeAspect="1"/>
          </p:cNvPicPr>
          <p:nvPr/>
        </p:nvPicPr>
        <p:blipFill>
          <a:blip r:embed="rId3"/>
          <a:stretch>
            <a:fillRect/>
          </a:stretch>
        </p:blipFill>
        <p:spPr>
          <a:xfrm>
            <a:off x="9072901" y="1943101"/>
            <a:ext cx="3014663" cy="2418356"/>
          </a:xfrm>
          <a:prstGeom prst="rect">
            <a:avLst/>
          </a:prstGeom>
        </p:spPr>
      </p:pic>
      <p:pic>
        <p:nvPicPr>
          <p:cNvPr id="4" name="Imagen 3">
            <a:extLst>
              <a:ext uri="{FF2B5EF4-FFF2-40B4-BE49-F238E27FC236}">
                <a16:creationId xmlns:a16="http://schemas.microsoft.com/office/drawing/2014/main" id="{344931B3-14CC-4808-9D5E-D5968C41CC10}"/>
              </a:ext>
            </a:extLst>
          </p:cNvPr>
          <p:cNvPicPr>
            <a:picLocks noChangeAspect="1"/>
          </p:cNvPicPr>
          <p:nvPr/>
        </p:nvPicPr>
        <p:blipFill>
          <a:blip r:embed="rId4"/>
          <a:stretch>
            <a:fillRect/>
          </a:stretch>
        </p:blipFill>
        <p:spPr>
          <a:xfrm>
            <a:off x="6813842" y="4634983"/>
            <a:ext cx="3467102" cy="1943101"/>
          </a:xfrm>
          <a:prstGeom prst="rect">
            <a:avLst/>
          </a:prstGeom>
        </p:spPr>
      </p:pic>
      <p:sp>
        <p:nvSpPr>
          <p:cNvPr id="8" name="CuadroTexto 7">
            <a:extLst>
              <a:ext uri="{FF2B5EF4-FFF2-40B4-BE49-F238E27FC236}">
                <a16:creationId xmlns:a16="http://schemas.microsoft.com/office/drawing/2014/main" id="{4D73977E-A3D6-4EBC-8EA8-3239C29AF745}"/>
              </a:ext>
            </a:extLst>
          </p:cNvPr>
          <p:cNvSpPr txBox="1"/>
          <p:nvPr/>
        </p:nvSpPr>
        <p:spPr>
          <a:xfrm>
            <a:off x="10271041" y="4634983"/>
            <a:ext cx="1816523" cy="369332"/>
          </a:xfrm>
          <a:prstGeom prst="rect">
            <a:avLst/>
          </a:prstGeom>
          <a:noFill/>
        </p:spPr>
        <p:txBody>
          <a:bodyPr wrap="none" rtlCol="0">
            <a:spAutoFit/>
          </a:bodyPr>
          <a:lstStyle/>
          <a:p>
            <a:r>
              <a:rPr lang="es-PA" dirty="0"/>
              <a:t>El resultado sería:</a:t>
            </a:r>
            <a:endParaRPr lang="es-MX" dirty="0"/>
          </a:p>
        </p:txBody>
      </p:sp>
      <p:sp>
        <p:nvSpPr>
          <p:cNvPr id="9" name="Flecha: doblada hacia arriba 8">
            <a:extLst>
              <a:ext uri="{FF2B5EF4-FFF2-40B4-BE49-F238E27FC236}">
                <a16:creationId xmlns:a16="http://schemas.microsoft.com/office/drawing/2014/main" id="{1C5F3F7A-3E32-4417-B6C0-F266B1EB26EC}"/>
              </a:ext>
            </a:extLst>
          </p:cNvPr>
          <p:cNvSpPr/>
          <p:nvPr/>
        </p:nvSpPr>
        <p:spPr>
          <a:xfrm rot="16200000" flipH="1">
            <a:off x="10765400" y="5159718"/>
            <a:ext cx="520827" cy="50482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57399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F4DFC-DBCB-4125-BFED-03EA5C081018}"/>
              </a:ext>
            </a:extLst>
          </p:cNvPr>
          <p:cNvSpPr>
            <a:spLocks noGrp="1"/>
          </p:cNvSpPr>
          <p:nvPr>
            <p:ph type="title"/>
          </p:nvPr>
        </p:nvSpPr>
        <p:spPr/>
        <p:txBody>
          <a:bodyPr/>
          <a:lstStyle/>
          <a:p>
            <a:r>
              <a:rPr lang="es-PA" dirty="0"/>
              <a:t>Aplicación del Teorema de Miller</a:t>
            </a:r>
            <a:endParaRPr lang="es-MX" dirty="0"/>
          </a:p>
        </p:txBody>
      </p:sp>
      <p:sp>
        <p:nvSpPr>
          <p:cNvPr id="3" name="Marcador de contenido 2">
            <a:extLst>
              <a:ext uri="{FF2B5EF4-FFF2-40B4-BE49-F238E27FC236}">
                <a16:creationId xmlns:a16="http://schemas.microsoft.com/office/drawing/2014/main" id="{551FF266-C7D9-4532-938C-5AE105216EE4}"/>
              </a:ext>
            </a:extLst>
          </p:cNvPr>
          <p:cNvSpPr>
            <a:spLocks noGrp="1"/>
          </p:cNvSpPr>
          <p:nvPr>
            <p:ph sz="quarter" idx="13"/>
          </p:nvPr>
        </p:nvSpPr>
        <p:spPr>
          <a:xfrm>
            <a:off x="913774" y="2367092"/>
            <a:ext cx="10363826" cy="1596177"/>
          </a:xfrm>
        </p:spPr>
        <p:txBody>
          <a:bodyPr/>
          <a:lstStyle/>
          <a:p>
            <a:pPr marL="0" indent="0">
              <a:buNone/>
            </a:pPr>
            <a:r>
              <a:rPr lang="es-PA" dirty="0"/>
              <a:t>El teorema de Miller se aplica cuando tienes un condensador parásito conectado entre la entrada y la salida del amplificador.   De este modo cambiamos una impedancia que complica la resolución del circuito (conectada entre la entrada y la salida) , por una mas sencilla de estudiar (conectada entre la entrada y tierra).</a:t>
            </a:r>
            <a:endParaRPr lang="es-MX" dirty="0"/>
          </a:p>
        </p:txBody>
      </p:sp>
      <p:sp>
        <p:nvSpPr>
          <p:cNvPr id="4" name="CuadroTexto 3">
            <a:extLst>
              <a:ext uri="{FF2B5EF4-FFF2-40B4-BE49-F238E27FC236}">
                <a16:creationId xmlns:a16="http://schemas.microsoft.com/office/drawing/2014/main" id="{D319F8A1-2E22-425D-9D49-A9B40CC362D3}"/>
              </a:ext>
            </a:extLst>
          </p:cNvPr>
          <p:cNvSpPr txBox="1"/>
          <p:nvPr/>
        </p:nvSpPr>
        <p:spPr>
          <a:xfrm>
            <a:off x="1571348" y="4467497"/>
            <a:ext cx="9989287" cy="1631216"/>
          </a:xfrm>
          <a:prstGeom prst="rect">
            <a:avLst/>
          </a:prstGeom>
          <a:noFill/>
        </p:spPr>
        <p:txBody>
          <a:bodyPr wrap="square" rtlCol="0">
            <a:spAutoFit/>
          </a:bodyPr>
          <a:lstStyle/>
          <a:p>
            <a:pPr algn="ctr"/>
            <a:r>
              <a:rPr lang="es-PA" sz="2000" dirty="0"/>
              <a:t>Las configuraciones en las que se puede aplicar el teorema son:</a:t>
            </a:r>
          </a:p>
          <a:p>
            <a:pPr algn="ctr"/>
            <a:endParaRPr lang="es-PA" sz="2000" dirty="0"/>
          </a:p>
          <a:p>
            <a:pPr marL="285750" indent="-285750">
              <a:buFont typeface="Arial" panose="020B0604020202020204" pitchFamily="34" charset="0"/>
              <a:buChar char="•"/>
            </a:pPr>
            <a:r>
              <a:rPr lang="es-PA" sz="2000" dirty="0"/>
              <a:t>Para FET</a:t>
            </a:r>
          </a:p>
          <a:p>
            <a:pPr marL="742950" lvl="1" indent="-285750">
              <a:buFont typeface="Arial" panose="020B0604020202020204" pitchFamily="34" charset="0"/>
              <a:buChar char="•"/>
            </a:pPr>
            <a:r>
              <a:rPr lang="es-PA" sz="2000" dirty="0"/>
              <a:t>Surtidor común (K es negativa)</a:t>
            </a:r>
          </a:p>
          <a:p>
            <a:pPr marL="742950" lvl="1" indent="-285750">
              <a:buFont typeface="Arial" panose="020B0604020202020204" pitchFamily="34" charset="0"/>
              <a:buChar char="•"/>
            </a:pPr>
            <a:r>
              <a:rPr lang="es-PA" sz="2000" dirty="0"/>
              <a:t>Drenador común (K es menor que 1)</a:t>
            </a:r>
            <a:endParaRPr lang="es-MX" sz="2000" dirty="0"/>
          </a:p>
        </p:txBody>
      </p:sp>
      <p:sp>
        <p:nvSpPr>
          <p:cNvPr id="5" name="Rectángulo 4">
            <a:extLst>
              <a:ext uri="{FF2B5EF4-FFF2-40B4-BE49-F238E27FC236}">
                <a16:creationId xmlns:a16="http://schemas.microsoft.com/office/drawing/2014/main" id="{2CA1C9F4-53E8-45B7-B153-270281E80387}"/>
              </a:ext>
            </a:extLst>
          </p:cNvPr>
          <p:cNvSpPr/>
          <p:nvPr/>
        </p:nvSpPr>
        <p:spPr>
          <a:xfrm>
            <a:off x="6636441" y="5083050"/>
            <a:ext cx="4995216" cy="1015663"/>
          </a:xfrm>
          <a:prstGeom prst="rect">
            <a:avLst/>
          </a:prstGeom>
        </p:spPr>
        <p:txBody>
          <a:bodyPr wrap="square">
            <a:spAutoFit/>
          </a:bodyPr>
          <a:lstStyle/>
          <a:p>
            <a:pPr marL="285750" indent="-285750">
              <a:buFont typeface="Arial" panose="020B0604020202020204" pitchFamily="34" charset="0"/>
              <a:buChar char="•"/>
            </a:pPr>
            <a:r>
              <a:rPr lang="es-MX" sz="2000" dirty="0"/>
              <a:t>Para BJT</a:t>
            </a:r>
          </a:p>
          <a:p>
            <a:pPr marL="742950" lvl="1" indent="-285750">
              <a:buFont typeface="Arial" panose="020B0604020202020204" pitchFamily="34" charset="0"/>
              <a:buChar char="•"/>
            </a:pPr>
            <a:r>
              <a:rPr lang="es-MX" sz="2000" dirty="0"/>
              <a:t>Emisor común (K es negativa)</a:t>
            </a:r>
          </a:p>
          <a:p>
            <a:pPr marL="742950" lvl="1" indent="-285750">
              <a:buFont typeface="Arial" panose="020B0604020202020204" pitchFamily="34" charset="0"/>
              <a:buChar char="•"/>
            </a:pPr>
            <a:r>
              <a:rPr lang="es-MX" sz="2000" dirty="0"/>
              <a:t>Colector común (K es menor que 1)</a:t>
            </a:r>
            <a:endParaRPr lang="es-PA" sz="2000" dirty="0"/>
          </a:p>
        </p:txBody>
      </p:sp>
    </p:spTree>
    <p:extLst>
      <p:ext uri="{BB962C8B-B14F-4D97-AF65-F5344CB8AC3E}">
        <p14:creationId xmlns:p14="http://schemas.microsoft.com/office/powerpoint/2010/main" val="1754844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DFD0C-A187-4838-9E46-9F438C0FE016}"/>
              </a:ext>
            </a:extLst>
          </p:cNvPr>
          <p:cNvSpPr>
            <a:spLocks noGrp="1"/>
          </p:cNvSpPr>
          <p:nvPr>
            <p:ph type="title"/>
          </p:nvPr>
        </p:nvSpPr>
        <p:spPr>
          <a:xfrm>
            <a:off x="913774" y="0"/>
            <a:ext cx="10364451" cy="1596177"/>
          </a:xfrm>
        </p:spPr>
        <p:txBody>
          <a:bodyPr/>
          <a:lstStyle/>
          <a:p>
            <a:r>
              <a:rPr lang="es-PA" dirty="0"/>
              <a:t>Ejemplo I</a:t>
            </a:r>
            <a:endParaRPr lang="es-MX" dirty="0"/>
          </a:p>
        </p:txBody>
      </p:sp>
      <p:sp>
        <p:nvSpPr>
          <p:cNvPr id="3" name="Marcador de contenido 2">
            <a:extLst>
              <a:ext uri="{FF2B5EF4-FFF2-40B4-BE49-F238E27FC236}">
                <a16:creationId xmlns:a16="http://schemas.microsoft.com/office/drawing/2014/main" id="{852EBB58-45A9-48E8-A569-E6B3568ACA93}"/>
              </a:ext>
            </a:extLst>
          </p:cNvPr>
          <p:cNvSpPr>
            <a:spLocks noGrp="1"/>
          </p:cNvSpPr>
          <p:nvPr>
            <p:ph sz="quarter" idx="13"/>
          </p:nvPr>
        </p:nvSpPr>
        <p:spPr>
          <a:xfrm>
            <a:off x="426720" y="1319349"/>
            <a:ext cx="3500846" cy="5181600"/>
          </a:xfrm>
        </p:spPr>
        <p:txBody>
          <a:bodyPr>
            <a:normAutofit fontScale="92500" lnSpcReduction="20000"/>
          </a:bodyPr>
          <a:lstStyle/>
          <a:p>
            <a:pPr marL="0" indent="0">
              <a:lnSpc>
                <a:spcPct val="110000"/>
              </a:lnSpc>
              <a:buNone/>
            </a:pPr>
            <a:r>
              <a:rPr lang="es-ES" sz="2400" dirty="0"/>
              <a:t>P</a:t>
            </a:r>
            <a:r>
              <a:rPr lang="es-ES" sz="2400" cap="none" dirty="0"/>
              <a:t>ara el amplificador de dos etapas mostrado en la figura calcule:</a:t>
            </a:r>
          </a:p>
          <a:p>
            <a:pPr marL="0" indent="0">
              <a:lnSpc>
                <a:spcPct val="110000"/>
              </a:lnSpc>
              <a:spcBef>
                <a:spcPts val="0"/>
              </a:spcBef>
              <a:buNone/>
            </a:pPr>
            <a:r>
              <a:rPr lang="es-ES" sz="2400" cap="none" dirty="0"/>
              <a:t>a) las frecuencias de polo de baja frecuencia</a:t>
            </a:r>
          </a:p>
          <a:p>
            <a:pPr marL="0" indent="0">
              <a:lnSpc>
                <a:spcPct val="110000"/>
              </a:lnSpc>
              <a:spcBef>
                <a:spcPts val="0"/>
              </a:spcBef>
              <a:buNone/>
            </a:pPr>
            <a:r>
              <a:rPr lang="es-ES" sz="2400" cap="none" dirty="0"/>
              <a:t>b) la frecuencia de corte inferior</a:t>
            </a:r>
          </a:p>
          <a:p>
            <a:pPr marL="0" indent="0">
              <a:lnSpc>
                <a:spcPct val="110000"/>
              </a:lnSpc>
              <a:spcBef>
                <a:spcPts val="0"/>
              </a:spcBef>
              <a:buNone/>
            </a:pPr>
            <a:r>
              <a:rPr lang="es-ES" sz="2400" cap="none" dirty="0"/>
              <a:t>c) las frecuencias de polo de alta frecuencia, utilizando el teorema de Miller (donde sea aplicable) y sin aplicarlo en esos casos (es decir, calculando la Reqcgs1 y la Reqcgs2)</a:t>
            </a:r>
          </a:p>
          <a:p>
            <a:pPr marL="0" indent="0">
              <a:lnSpc>
                <a:spcPct val="110000"/>
              </a:lnSpc>
              <a:spcBef>
                <a:spcPts val="0"/>
              </a:spcBef>
              <a:buNone/>
            </a:pPr>
            <a:r>
              <a:rPr lang="es-ES" sz="2400" cap="none" dirty="0"/>
              <a:t>d) la frecuencia de corte superior</a:t>
            </a:r>
            <a:endParaRPr lang="es-ES" sz="2400" dirty="0"/>
          </a:p>
          <a:p>
            <a:pPr marL="0" indent="0">
              <a:lnSpc>
                <a:spcPct val="110000"/>
              </a:lnSpc>
              <a:buNone/>
            </a:pPr>
            <a:endParaRPr lang="es-MX" sz="2400" dirty="0"/>
          </a:p>
        </p:txBody>
      </p:sp>
      <p:sp>
        <p:nvSpPr>
          <p:cNvPr id="6" name="Rectángulo 5">
            <a:extLst>
              <a:ext uri="{FF2B5EF4-FFF2-40B4-BE49-F238E27FC236}">
                <a16:creationId xmlns:a16="http://schemas.microsoft.com/office/drawing/2014/main" id="{82D4262E-F59F-4A29-92FC-50854CAED328}"/>
              </a:ext>
            </a:extLst>
          </p:cNvPr>
          <p:cNvSpPr/>
          <p:nvPr/>
        </p:nvSpPr>
        <p:spPr>
          <a:xfrm>
            <a:off x="4414621" y="1249006"/>
            <a:ext cx="7707710" cy="1295483"/>
          </a:xfrm>
          <a:prstGeom prst="rect">
            <a:avLst/>
          </a:prstGeom>
        </p:spPr>
        <p:txBody>
          <a:bodyPr wrap="square">
            <a:spAutoFit/>
          </a:bodyPr>
          <a:lstStyle/>
          <a:p>
            <a:pPr>
              <a:lnSpc>
                <a:spcPct val="110000"/>
              </a:lnSpc>
            </a:pPr>
            <a:r>
              <a:rPr lang="es-ES" dirty="0"/>
              <a:t>Parámetros:</a:t>
            </a:r>
          </a:p>
          <a:p>
            <a:pPr>
              <a:lnSpc>
                <a:spcPct val="110000"/>
              </a:lnSpc>
            </a:pPr>
            <a:r>
              <a:rPr lang="es-ES" dirty="0" err="1"/>
              <a:t>Rs</a:t>
            </a:r>
            <a:r>
              <a:rPr lang="es-ES" dirty="0"/>
              <a:t> = 1 KΩ	R11 = R21 = 500 KΩ	RD1 = 10 KΩ	R12 = R22 = 500 KΩ</a:t>
            </a:r>
          </a:p>
          <a:p>
            <a:pPr>
              <a:lnSpc>
                <a:spcPct val="110000"/>
              </a:lnSpc>
            </a:pPr>
            <a:r>
              <a:rPr lang="es-ES" dirty="0"/>
              <a:t>RL = 10 KΩ	gm1 = 20 </a:t>
            </a:r>
            <a:r>
              <a:rPr lang="es-ES" dirty="0" err="1"/>
              <a:t>mS</a:t>
            </a:r>
            <a:r>
              <a:rPr lang="es-ES" dirty="0"/>
              <a:t>		gm2 = 50 </a:t>
            </a:r>
            <a:r>
              <a:rPr lang="es-ES" dirty="0" err="1"/>
              <a:t>mS</a:t>
            </a:r>
            <a:r>
              <a:rPr lang="es-ES" dirty="0"/>
              <a:t>	C1 = C2 = 1 </a:t>
            </a:r>
            <a:r>
              <a:rPr lang="es-ES" dirty="0" err="1"/>
              <a:t>μF</a:t>
            </a:r>
            <a:r>
              <a:rPr lang="es-ES" dirty="0"/>
              <a:t>	</a:t>
            </a:r>
          </a:p>
          <a:p>
            <a:pPr>
              <a:lnSpc>
                <a:spcPct val="110000"/>
              </a:lnSpc>
            </a:pPr>
            <a:r>
              <a:rPr lang="es-ES" dirty="0"/>
              <a:t>C3 = 10 </a:t>
            </a:r>
            <a:r>
              <a:rPr lang="es-ES" dirty="0" err="1"/>
              <a:t>μF</a:t>
            </a:r>
            <a:r>
              <a:rPr lang="es-ES" dirty="0"/>
              <a:t>		Cgd1 = Cgd2 = 2 </a:t>
            </a:r>
            <a:r>
              <a:rPr lang="es-ES" dirty="0" err="1"/>
              <a:t>pF</a:t>
            </a:r>
            <a:r>
              <a:rPr lang="es-ES" dirty="0"/>
              <a:t>		Cgs1 = Cgs2 = 5 </a:t>
            </a:r>
            <a:r>
              <a:rPr lang="es-ES" dirty="0" err="1"/>
              <a:t>pF</a:t>
            </a:r>
            <a:endParaRPr lang="es-ES" dirty="0"/>
          </a:p>
        </p:txBody>
      </p:sp>
      <p:pic>
        <p:nvPicPr>
          <p:cNvPr id="8" name="Imagen 7" descr="Imagen que contiene texto, pizarra&#10;&#10;Descripción generada automáticamente">
            <a:extLst>
              <a:ext uri="{FF2B5EF4-FFF2-40B4-BE49-F238E27FC236}">
                <a16:creationId xmlns:a16="http://schemas.microsoft.com/office/drawing/2014/main" id="{5999F600-3B31-4D58-8BDB-68CEF1B3661A}"/>
              </a:ext>
            </a:extLst>
          </p:cNvPr>
          <p:cNvPicPr/>
          <p:nvPr/>
        </p:nvPicPr>
        <p:blipFill rotWithShape="1">
          <a:blip r:embed="rId2" cstate="print">
            <a:extLst>
              <a:ext uri="{28A0092B-C50C-407E-A947-70E740481C1C}">
                <a14:useLocalDpi xmlns:a14="http://schemas.microsoft.com/office/drawing/2010/main" val="0"/>
              </a:ext>
            </a:extLst>
          </a:blip>
          <a:srcRect l="12100" t="8277" r="36601" b="12064"/>
          <a:stretch/>
        </p:blipFill>
        <p:spPr bwMode="auto">
          <a:xfrm rot="16200000">
            <a:off x="5956498" y="932297"/>
            <a:ext cx="3917271" cy="7350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3209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B235BD-BA77-418D-A657-E0296305EE87}"/>
              </a:ext>
            </a:extLst>
          </p:cNvPr>
          <p:cNvSpPr>
            <a:spLocks noGrp="1"/>
          </p:cNvSpPr>
          <p:nvPr>
            <p:ph type="title"/>
          </p:nvPr>
        </p:nvSpPr>
        <p:spPr>
          <a:xfrm>
            <a:off x="913774" y="268712"/>
            <a:ext cx="10364451" cy="1596177"/>
          </a:xfrm>
        </p:spPr>
        <p:txBody>
          <a:bodyPr/>
          <a:lstStyle/>
          <a:p>
            <a:r>
              <a:rPr lang="es-PA" dirty="0"/>
              <a:t>Diagrama de bode</a:t>
            </a:r>
            <a:endParaRPr lang="es-MX" dirty="0"/>
          </a:p>
        </p:txBody>
      </p:sp>
      <p:sp>
        <p:nvSpPr>
          <p:cNvPr id="3" name="Marcador de contenido 2">
            <a:extLst>
              <a:ext uri="{FF2B5EF4-FFF2-40B4-BE49-F238E27FC236}">
                <a16:creationId xmlns:a16="http://schemas.microsoft.com/office/drawing/2014/main" id="{0DC7991B-8BAC-4FD7-96F1-2D13A6341FEC}"/>
              </a:ext>
            </a:extLst>
          </p:cNvPr>
          <p:cNvSpPr>
            <a:spLocks noGrp="1"/>
          </p:cNvSpPr>
          <p:nvPr>
            <p:ph sz="quarter" idx="13"/>
          </p:nvPr>
        </p:nvSpPr>
        <p:spPr>
          <a:xfrm>
            <a:off x="913774" y="1706880"/>
            <a:ext cx="10363826" cy="4798423"/>
          </a:xfrm>
        </p:spPr>
        <p:txBody>
          <a:bodyPr>
            <a:normAutofit/>
          </a:bodyPr>
          <a:lstStyle/>
          <a:p>
            <a:pPr marL="0" indent="0">
              <a:buNone/>
            </a:pPr>
            <a:endParaRPr lang="es-PA" dirty="0"/>
          </a:p>
          <a:p>
            <a:pPr marL="0" indent="0">
              <a:buNone/>
            </a:pPr>
            <a:r>
              <a:rPr lang="es-PA" dirty="0"/>
              <a:t>Diagrama de Bode en Magnitud</a:t>
            </a:r>
          </a:p>
          <a:p>
            <a:pPr marL="0" indent="0">
              <a:buNone/>
            </a:pPr>
            <a:r>
              <a:rPr lang="es-PA" i="1" dirty="0"/>
              <a:t>Eje Y</a:t>
            </a:r>
          </a:p>
          <a:p>
            <a:pPr marL="0" indent="0">
              <a:buNone/>
            </a:pPr>
            <a:r>
              <a:rPr lang="es-PA" i="1" dirty="0"/>
              <a:t>Eje X </a:t>
            </a:r>
          </a:p>
          <a:p>
            <a:pPr marL="0" indent="0">
              <a:buNone/>
            </a:pPr>
            <a:r>
              <a:rPr lang="es-PA" i="1" dirty="0"/>
              <a:t>	u</a:t>
            </a:r>
          </a:p>
          <a:p>
            <a:pPr marL="0" indent="0">
              <a:buNone/>
            </a:pPr>
            <a:r>
              <a:rPr lang="es-PA" dirty="0"/>
              <a:t>Diagrama de Bode en Fase</a:t>
            </a:r>
          </a:p>
          <a:p>
            <a:pPr marL="0" indent="0">
              <a:buNone/>
            </a:pPr>
            <a:r>
              <a:rPr lang="es-PA" i="1" dirty="0"/>
              <a:t>Eje Y</a:t>
            </a:r>
          </a:p>
          <a:p>
            <a:pPr marL="0" indent="0">
              <a:buNone/>
            </a:pPr>
            <a:r>
              <a:rPr lang="es-PA" i="1" dirty="0"/>
              <a:t>Eje X </a:t>
            </a:r>
          </a:p>
          <a:p>
            <a:pPr marL="0" indent="0">
              <a:buNone/>
            </a:pPr>
            <a:r>
              <a:rPr lang="es-PA" i="1" dirty="0"/>
              <a:t>	u 	</a:t>
            </a:r>
          </a:p>
        </p:txBody>
      </p:sp>
      <p:pic>
        <p:nvPicPr>
          <p:cNvPr id="4" name="Imagen 3">
            <a:extLst>
              <a:ext uri="{FF2B5EF4-FFF2-40B4-BE49-F238E27FC236}">
                <a16:creationId xmlns:a16="http://schemas.microsoft.com/office/drawing/2014/main" id="{92595610-9B4E-41BD-A411-CFF5CFB22824}"/>
              </a:ext>
            </a:extLst>
          </p:cNvPr>
          <p:cNvPicPr>
            <a:picLocks noChangeAspect="1"/>
          </p:cNvPicPr>
          <p:nvPr/>
        </p:nvPicPr>
        <p:blipFill rotWithShape="1">
          <a:blip r:embed="rId2">
            <a:alphaModFix/>
          </a:blip>
          <a:srcRect t="9018"/>
          <a:stretch/>
        </p:blipFill>
        <p:spPr>
          <a:xfrm>
            <a:off x="6723302" y="1378551"/>
            <a:ext cx="5468698" cy="3607224"/>
          </a:xfrm>
          <a:prstGeom prst="rect">
            <a:avLst/>
          </a:prstGeom>
        </p:spPr>
      </p:pic>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D1C24543-F9E0-4194-8F8C-653B3C279EF6}"/>
                  </a:ext>
                </a:extLst>
              </p:cNvPr>
              <p:cNvSpPr/>
              <p:nvPr/>
            </p:nvSpPr>
            <p:spPr>
              <a:xfrm>
                <a:off x="2315502" y="1578015"/>
                <a:ext cx="4060149" cy="573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PA" i="1">
                              <a:latin typeface="Cambria Math" panose="02040503050406030204" pitchFamily="18" charset="0"/>
                            </a:rPr>
                          </m:ctrlPr>
                        </m:sSubPr>
                        <m:e>
                          <m:d>
                            <m:dPr>
                              <m:begChr m:val=""/>
                              <m:endChr m:val="|"/>
                              <m:ctrlPr>
                                <a:rPr lang="es-PA" i="1">
                                  <a:latin typeface="Cambria Math" panose="02040503050406030204" pitchFamily="18" charset="0"/>
                                </a:rPr>
                              </m:ctrlPr>
                            </m:dPr>
                            <m:e>
                              <m:r>
                                <a:rPr lang="es-PA" i="1">
                                  <a:latin typeface="Cambria Math" panose="02040503050406030204" pitchFamily="18" charset="0"/>
                                </a:rPr>
                                <m:t>𝐻</m:t>
                              </m:r>
                              <m:d>
                                <m:dPr>
                                  <m:ctrlPr>
                                    <a:rPr lang="es-PA" i="1">
                                      <a:latin typeface="Cambria Math" panose="02040503050406030204" pitchFamily="18" charset="0"/>
                                    </a:rPr>
                                  </m:ctrlPr>
                                </m:dPr>
                                <m:e>
                                  <m:r>
                                    <a:rPr lang="es-PA" i="1">
                                      <a:latin typeface="Cambria Math" panose="02040503050406030204" pitchFamily="18" charset="0"/>
                                    </a:rPr>
                                    <m:t>𝑠</m:t>
                                  </m:r>
                                </m:e>
                              </m:d>
                            </m:e>
                          </m:d>
                        </m:e>
                        <m:sub>
                          <m:r>
                            <a:rPr lang="es-PA" i="1">
                              <a:latin typeface="Cambria Math" panose="02040503050406030204" pitchFamily="18" charset="0"/>
                            </a:rPr>
                            <m:t>𝑠</m:t>
                          </m:r>
                          <m:r>
                            <a:rPr lang="es-PA" i="1">
                              <a:latin typeface="Cambria Math" panose="02040503050406030204" pitchFamily="18" charset="0"/>
                            </a:rPr>
                            <m:t>=</m:t>
                          </m:r>
                          <m:r>
                            <a:rPr lang="es-PA" i="1">
                              <a:latin typeface="Cambria Math" panose="02040503050406030204" pitchFamily="18" charset="0"/>
                            </a:rPr>
                            <m:t>𝑗</m:t>
                          </m:r>
                          <m:r>
                            <a:rPr lang="es-PA" i="1">
                              <a:latin typeface="Cambria Math" panose="02040503050406030204" pitchFamily="18" charset="0"/>
                              <a:ea typeface="Cambria Math" panose="02040503050406030204" pitchFamily="18" charset="0"/>
                            </a:rPr>
                            <m:t>𝜔</m:t>
                          </m:r>
                        </m:sub>
                      </m:sSub>
                      <m:r>
                        <a:rPr lang="es-PA" i="1">
                          <a:latin typeface="Cambria Math" panose="02040503050406030204" pitchFamily="18" charset="0"/>
                        </a:rPr>
                        <m:t>=</m:t>
                      </m:r>
                      <m:r>
                        <a:rPr lang="es-PA" i="1">
                          <a:latin typeface="Cambria Math" panose="02040503050406030204" pitchFamily="18" charset="0"/>
                        </a:rPr>
                        <m:t>𝐻</m:t>
                      </m:r>
                      <m:d>
                        <m:dPr>
                          <m:ctrlPr>
                            <a:rPr lang="es-PA" i="1">
                              <a:latin typeface="Cambria Math" panose="02040503050406030204" pitchFamily="18" charset="0"/>
                            </a:rPr>
                          </m:ctrlPr>
                        </m:dPr>
                        <m:e>
                          <m:r>
                            <a:rPr lang="es-PA" i="1">
                              <a:latin typeface="Cambria Math" panose="02040503050406030204" pitchFamily="18" charset="0"/>
                            </a:rPr>
                            <m:t>𝑗</m:t>
                          </m:r>
                          <m:r>
                            <a:rPr lang="es-PA" i="1">
                              <a:latin typeface="Cambria Math" panose="02040503050406030204" pitchFamily="18" charset="0"/>
                              <a:ea typeface="Cambria Math" panose="02040503050406030204" pitchFamily="18" charset="0"/>
                            </a:rPr>
                            <m:t>𝜔</m:t>
                          </m:r>
                        </m:e>
                      </m:d>
                      <m:r>
                        <a:rPr lang="es-PA" i="1">
                          <a:latin typeface="Cambria Math" panose="02040503050406030204" pitchFamily="18" charset="0"/>
                        </a:rPr>
                        <m:t>=</m:t>
                      </m:r>
                      <m:d>
                        <m:dPr>
                          <m:begChr m:val="|"/>
                          <m:endChr m:val="|"/>
                          <m:ctrlPr>
                            <a:rPr lang="es-PA" i="1">
                              <a:latin typeface="Cambria Math" panose="02040503050406030204" pitchFamily="18" charset="0"/>
                            </a:rPr>
                          </m:ctrlPr>
                        </m:dPr>
                        <m:e>
                          <m:r>
                            <a:rPr lang="es-PA" i="1">
                              <a:latin typeface="Cambria Math" panose="02040503050406030204" pitchFamily="18" charset="0"/>
                            </a:rPr>
                            <m:t>𝐻</m:t>
                          </m:r>
                          <m:d>
                            <m:dPr>
                              <m:ctrlPr>
                                <a:rPr lang="es-PA" i="1">
                                  <a:latin typeface="Cambria Math" panose="02040503050406030204" pitchFamily="18" charset="0"/>
                                </a:rPr>
                              </m:ctrlPr>
                            </m:dPr>
                            <m:e>
                              <m:r>
                                <a:rPr lang="es-PA" i="1">
                                  <a:latin typeface="Cambria Math" panose="02040503050406030204" pitchFamily="18" charset="0"/>
                                </a:rPr>
                                <m:t>𝑗</m:t>
                              </m:r>
                              <m:r>
                                <a:rPr lang="es-PA" i="1">
                                  <a:latin typeface="Cambria Math" panose="02040503050406030204" pitchFamily="18" charset="0"/>
                                  <a:ea typeface="Cambria Math" panose="02040503050406030204" pitchFamily="18" charset="0"/>
                                </a:rPr>
                                <m:t>𝜔</m:t>
                              </m:r>
                            </m:e>
                          </m:d>
                        </m:e>
                      </m:d>
                      <m:sSup>
                        <m:sSupPr>
                          <m:ctrlPr>
                            <a:rPr lang="es-PA" i="1">
                              <a:latin typeface="Cambria Math" panose="02040503050406030204" pitchFamily="18" charset="0"/>
                            </a:rPr>
                          </m:ctrlPr>
                        </m:sSupPr>
                        <m:e>
                          <m:r>
                            <a:rPr lang="es-PA" i="1">
                              <a:latin typeface="Cambria Math" panose="02040503050406030204" pitchFamily="18" charset="0"/>
                            </a:rPr>
                            <m:t>𝑒</m:t>
                          </m:r>
                        </m:e>
                        <m:sup>
                          <m:r>
                            <a:rPr lang="es-PA" i="1">
                              <a:latin typeface="Cambria Math" panose="02040503050406030204" pitchFamily="18" charset="0"/>
                            </a:rPr>
                            <m:t>𝑗</m:t>
                          </m:r>
                          <m:r>
                            <a:rPr lang="es-PA" i="1">
                              <a:latin typeface="Cambria Math" panose="02040503050406030204" pitchFamily="18" charset="0"/>
                              <a:ea typeface="Cambria Math" panose="02040503050406030204" pitchFamily="18" charset="0"/>
                            </a:rPr>
                            <m:t>&lt;</m:t>
                          </m:r>
                          <m:r>
                            <a:rPr lang="es-PA" i="1">
                              <a:latin typeface="Cambria Math" panose="02040503050406030204" pitchFamily="18" charset="0"/>
                              <a:ea typeface="Cambria Math" panose="02040503050406030204" pitchFamily="18" charset="0"/>
                            </a:rPr>
                            <m:t>𝐻</m:t>
                          </m:r>
                          <m:d>
                            <m:dPr>
                              <m:ctrlPr>
                                <a:rPr lang="es-PA" i="1">
                                  <a:latin typeface="Cambria Math" panose="02040503050406030204" pitchFamily="18" charset="0"/>
                                  <a:ea typeface="Cambria Math" panose="02040503050406030204" pitchFamily="18" charset="0"/>
                                </a:rPr>
                              </m:ctrlPr>
                            </m:dPr>
                            <m:e>
                              <m:r>
                                <a:rPr lang="es-PA" i="1">
                                  <a:latin typeface="Cambria Math" panose="02040503050406030204" pitchFamily="18" charset="0"/>
                                  <a:ea typeface="Cambria Math" panose="02040503050406030204" pitchFamily="18" charset="0"/>
                                </a:rPr>
                                <m:t>𝑗</m:t>
                              </m:r>
                              <m:r>
                                <a:rPr lang="es-PA" i="1">
                                  <a:latin typeface="Cambria Math" panose="02040503050406030204" pitchFamily="18" charset="0"/>
                                  <a:ea typeface="Cambria Math" panose="02040503050406030204" pitchFamily="18" charset="0"/>
                                </a:rPr>
                                <m:t>𝜔</m:t>
                              </m:r>
                            </m:e>
                          </m:d>
                        </m:sup>
                      </m:sSup>
                    </m:oMath>
                  </m:oMathPara>
                </a14:m>
                <a:endParaRPr lang="es-MX" dirty="0"/>
              </a:p>
            </p:txBody>
          </p:sp>
        </mc:Choice>
        <mc:Fallback xmlns="">
          <p:sp>
            <p:nvSpPr>
              <p:cNvPr id="5" name="Rectángulo 4">
                <a:extLst>
                  <a:ext uri="{FF2B5EF4-FFF2-40B4-BE49-F238E27FC236}">
                    <a16:creationId xmlns:a16="http://schemas.microsoft.com/office/drawing/2014/main" id="{D1C24543-F9E0-4194-8F8C-653B3C279EF6}"/>
                  </a:ext>
                </a:extLst>
              </p:cNvPr>
              <p:cNvSpPr>
                <a:spLocks noRot="1" noChangeAspect="1" noMove="1" noResize="1" noEditPoints="1" noAdjustHandles="1" noChangeArrowheads="1" noChangeShapeType="1" noTextEdit="1"/>
              </p:cNvSpPr>
              <p:nvPr/>
            </p:nvSpPr>
            <p:spPr>
              <a:xfrm>
                <a:off x="2315502" y="1578015"/>
                <a:ext cx="4060149" cy="573747"/>
              </a:xfrm>
              <a:prstGeom prst="rect">
                <a:avLst/>
              </a:prstGeom>
              <a:blipFill>
                <a:blip r:embed="rId3"/>
                <a:stretch>
                  <a:fillRect l="-3453" t="-152128" b="-21063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AF77C1B-7DAD-4449-BED5-00BF8E5C32D9}"/>
                  </a:ext>
                </a:extLst>
              </p:cNvPr>
              <p:cNvSpPr/>
              <p:nvPr/>
            </p:nvSpPr>
            <p:spPr>
              <a:xfrm>
                <a:off x="1774879" y="2768989"/>
                <a:ext cx="32976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PA" i="1" smtClean="0">
                              <a:latin typeface="Cambria Math" panose="02040503050406030204" pitchFamily="18" charset="0"/>
                              <a:ea typeface="Cambria Math" panose="02040503050406030204" pitchFamily="18" charset="0"/>
                            </a:rPr>
                          </m:ctrlPr>
                        </m:sSubPr>
                        <m:e>
                          <m:sSub>
                            <m:sSubPr>
                              <m:ctrlPr>
                                <a:rPr lang="es-PA" i="1" smtClean="0">
                                  <a:latin typeface="Cambria Math" panose="02040503050406030204" pitchFamily="18" charset="0"/>
                                  <a:ea typeface="Cambria Math" panose="02040503050406030204" pitchFamily="18" charset="0"/>
                                </a:rPr>
                              </m:ctrlPr>
                            </m:sSubPr>
                            <m:e>
                              <m:d>
                                <m:dPr>
                                  <m:begChr m:val="|"/>
                                  <m:endChr m:val="|"/>
                                  <m:ctrlPr>
                                    <a:rPr lang="es-PA" i="1">
                                      <a:latin typeface="Cambria Math" panose="02040503050406030204" pitchFamily="18" charset="0"/>
                                    </a:rPr>
                                  </m:ctrlPr>
                                </m:dPr>
                                <m:e>
                                  <m:r>
                                    <a:rPr lang="es-PA" i="1">
                                      <a:latin typeface="Cambria Math" panose="02040503050406030204" pitchFamily="18" charset="0"/>
                                    </a:rPr>
                                    <m:t>𝐻</m:t>
                                  </m:r>
                                  <m:d>
                                    <m:dPr>
                                      <m:ctrlPr>
                                        <a:rPr lang="es-PA" i="1">
                                          <a:latin typeface="Cambria Math" panose="02040503050406030204" pitchFamily="18" charset="0"/>
                                        </a:rPr>
                                      </m:ctrlPr>
                                    </m:dPr>
                                    <m:e>
                                      <m:r>
                                        <a:rPr lang="es-PA" i="1">
                                          <a:latin typeface="Cambria Math" panose="02040503050406030204" pitchFamily="18" charset="0"/>
                                        </a:rPr>
                                        <m:t>𝑗</m:t>
                                      </m:r>
                                      <m:r>
                                        <a:rPr lang="es-PA" i="1" smtClean="0">
                                          <a:latin typeface="Cambria Math" panose="02040503050406030204" pitchFamily="18" charset="0"/>
                                          <a:ea typeface="Cambria Math" panose="02040503050406030204" pitchFamily="18" charset="0"/>
                                        </a:rPr>
                                        <m:t>𝜔</m:t>
                                      </m:r>
                                    </m:e>
                                  </m:d>
                                </m:e>
                              </m:d>
                            </m:e>
                            <m:sub>
                              <m:r>
                                <a:rPr lang="es-PA" b="0" i="1" smtClean="0">
                                  <a:latin typeface="Cambria Math" panose="02040503050406030204" pitchFamily="18" charset="0"/>
                                  <a:ea typeface="Cambria Math" panose="02040503050406030204" pitchFamily="18" charset="0"/>
                                </a:rPr>
                                <m:t>𝑑𝐵</m:t>
                              </m:r>
                            </m:sub>
                          </m:sSub>
                          <m:r>
                            <a:rPr lang="es-PA" b="0" i="1" smtClean="0">
                              <a:latin typeface="Cambria Math" panose="02040503050406030204" pitchFamily="18" charset="0"/>
                              <a:ea typeface="Cambria Math" panose="02040503050406030204" pitchFamily="18" charset="0"/>
                            </a:rPr>
                            <m:t>=20</m:t>
                          </m:r>
                          <m:r>
                            <a:rPr lang="es-PA" b="0" i="1" smtClean="0">
                              <a:latin typeface="Cambria Math" panose="02040503050406030204" pitchFamily="18" charset="0"/>
                              <a:ea typeface="Cambria Math" panose="02040503050406030204" pitchFamily="18" charset="0"/>
                            </a:rPr>
                            <m:t>𝑙𝑜𝑔</m:t>
                          </m:r>
                        </m:e>
                        <m:sub>
                          <m:r>
                            <a:rPr lang="es-PA" b="0" i="1" smtClean="0">
                              <a:latin typeface="Cambria Math" panose="02040503050406030204" pitchFamily="18" charset="0"/>
                              <a:ea typeface="Cambria Math" panose="02040503050406030204" pitchFamily="18" charset="0"/>
                            </a:rPr>
                            <m:t>10</m:t>
                          </m:r>
                        </m:sub>
                      </m:sSub>
                      <m:d>
                        <m:dPr>
                          <m:ctrlPr>
                            <a:rPr lang="es-PA" b="0" i="1" smtClean="0">
                              <a:latin typeface="Cambria Math" panose="02040503050406030204" pitchFamily="18" charset="0"/>
                              <a:ea typeface="Cambria Math" panose="02040503050406030204" pitchFamily="18" charset="0"/>
                            </a:rPr>
                          </m:ctrlPr>
                        </m:dPr>
                        <m:e>
                          <m:d>
                            <m:dPr>
                              <m:begChr m:val="|"/>
                              <m:endChr m:val="|"/>
                              <m:ctrlPr>
                                <a:rPr lang="es-PA" i="1">
                                  <a:latin typeface="Cambria Math" panose="02040503050406030204" pitchFamily="18" charset="0"/>
                                </a:rPr>
                              </m:ctrlPr>
                            </m:dPr>
                            <m:e>
                              <m:r>
                                <a:rPr lang="es-PA" i="1">
                                  <a:latin typeface="Cambria Math" panose="02040503050406030204" pitchFamily="18" charset="0"/>
                                </a:rPr>
                                <m:t>𝐻</m:t>
                              </m:r>
                              <m:d>
                                <m:dPr>
                                  <m:ctrlPr>
                                    <a:rPr lang="es-PA" i="1">
                                      <a:latin typeface="Cambria Math" panose="02040503050406030204" pitchFamily="18" charset="0"/>
                                    </a:rPr>
                                  </m:ctrlPr>
                                </m:dPr>
                                <m:e>
                                  <m:r>
                                    <a:rPr lang="es-PA" i="1">
                                      <a:latin typeface="Cambria Math" panose="02040503050406030204" pitchFamily="18" charset="0"/>
                                    </a:rPr>
                                    <m:t>𝑗</m:t>
                                  </m:r>
                                  <m:r>
                                    <a:rPr lang="es-PA" i="1">
                                      <a:latin typeface="Cambria Math" panose="02040503050406030204" pitchFamily="18" charset="0"/>
                                      <a:ea typeface="Cambria Math" panose="02040503050406030204" pitchFamily="18" charset="0"/>
                                    </a:rPr>
                                    <m:t>𝜔</m:t>
                                  </m:r>
                                </m:e>
                              </m:d>
                            </m:e>
                          </m:d>
                        </m:e>
                      </m:d>
                    </m:oMath>
                  </m:oMathPara>
                </a14:m>
                <a:endParaRPr lang="es-MX" dirty="0"/>
              </a:p>
            </p:txBody>
          </p:sp>
        </mc:Choice>
        <mc:Fallback xmlns="">
          <p:sp>
            <p:nvSpPr>
              <p:cNvPr id="6" name="Rectángulo 5">
                <a:extLst>
                  <a:ext uri="{FF2B5EF4-FFF2-40B4-BE49-F238E27FC236}">
                    <a16:creationId xmlns:a16="http://schemas.microsoft.com/office/drawing/2014/main" id="{AAF77C1B-7DAD-4449-BED5-00BF8E5C32D9}"/>
                  </a:ext>
                </a:extLst>
              </p:cNvPr>
              <p:cNvSpPr>
                <a:spLocks noRot="1" noChangeAspect="1" noMove="1" noResize="1" noEditPoints="1" noAdjustHandles="1" noChangeArrowheads="1" noChangeShapeType="1" noTextEdit="1"/>
              </p:cNvSpPr>
              <p:nvPr/>
            </p:nvSpPr>
            <p:spPr>
              <a:xfrm>
                <a:off x="1774879" y="2768989"/>
                <a:ext cx="3297698" cy="369332"/>
              </a:xfrm>
              <a:prstGeom prst="rect">
                <a:avLst/>
              </a:prstGeom>
              <a:blipFill>
                <a:blip r:embed="rId4"/>
                <a:stretch>
                  <a:fillRect b="-1311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2AB18485-4CBD-491A-893E-7F7A97AA1974}"/>
                  </a:ext>
                </a:extLst>
              </p:cNvPr>
              <p:cNvSpPr/>
              <p:nvPr/>
            </p:nvSpPr>
            <p:spPr>
              <a:xfrm>
                <a:off x="1975276" y="3220598"/>
                <a:ext cx="1843262" cy="369332"/>
              </a:xfrm>
              <a:prstGeom prst="rect">
                <a:avLst/>
              </a:prstGeom>
            </p:spPr>
            <p:txBody>
              <a:bodyPr wrap="none">
                <a:spAutoFit/>
              </a:bodyPr>
              <a:lstStyle/>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𝜔</m:t>
                        </m:r>
                      </m:e>
                      <m:sub>
                        <m:r>
                          <a:rPr lang="es-PA" i="1">
                            <a:latin typeface="Cambria Math" panose="02040503050406030204" pitchFamily="18" charset="0"/>
                          </a:rPr>
                          <m:t>𝑑𝑒𝑐</m:t>
                        </m:r>
                      </m:sub>
                    </m:sSub>
                    <m:r>
                      <a:rPr lang="es-PA" i="1">
                        <a:latin typeface="Cambria Math" panose="02040503050406030204" pitchFamily="18" charset="0"/>
                      </a:rPr>
                      <m:t>=</m:t>
                    </m:r>
                  </m:oMath>
                </a14:m>
                <a:r>
                  <a:rPr lang="es-PA" dirty="0"/>
                  <a:t>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𝑙𝑜𝑔</m:t>
                        </m:r>
                      </m:e>
                      <m:sub>
                        <m:r>
                          <a:rPr lang="es-PA" i="1">
                            <a:latin typeface="Cambria Math" panose="02040503050406030204" pitchFamily="18" charset="0"/>
                          </a:rPr>
                          <m:t>10</m:t>
                        </m:r>
                      </m:sub>
                    </m:sSub>
                    <m:d>
                      <m:dPr>
                        <m:ctrlPr>
                          <a:rPr lang="es-PA" i="1">
                            <a:latin typeface="Cambria Math" panose="02040503050406030204" pitchFamily="18" charset="0"/>
                          </a:rPr>
                        </m:ctrlPr>
                      </m:dPr>
                      <m:e>
                        <m:r>
                          <a:rPr lang="es-PA" i="1">
                            <a:latin typeface="Cambria Math" panose="02040503050406030204" pitchFamily="18" charset="0"/>
                            <a:ea typeface="Cambria Math" panose="02040503050406030204" pitchFamily="18" charset="0"/>
                          </a:rPr>
                          <m:t>𝜔</m:t>
                        </m:r>
                      </m:e>
                    </m:d>
                  </m:oMath>
                </a14:m>
                <a:endParaRPr lang="es-MX" dirty="0"/>
              </a:p>
            </p:txBody>
          </p:sp>
        </mc:Choice>
        <mc:Fallback xmlns="">
          <p:sp>
            <p:nvSpPr>
              <p:cNvPr id="7" name="Rectángulo 6">
                <a:extLst>
                  <a:ext uri="{FF2B5EF4-FFF2-40B4-BE49-F238E27FC236}">
                    <a16:creationId xmlns:a16="http://schemas.microsoft.com/office/drawing/2014/main" id="{2AB18485-4CBD-491A-893E-7F7A97AA1974}"/>
                  </a:ext>
                </a:extLst>
              </p:cNvPr>
              <p:cNvSpPr>
                <a:spLocks noRot="1" noChangeAspect="1" noMove="1" noResize="1" noEditPoints="1" noAdjustHandles="1" noChangeArrowheads="1" noChangeShapeType="1" noTextEdit="1"/>
              </p:cNvSpPr>
              <p:nvPr/>
            </p:nvSpPr>
            <p:spPr>
              <a:xfrm>
                <a:off x="1975276" y="3220598"/>
                <a:ext cx="1843262" cy="369332"/>
              </a:xfrm>
              <a:prstGeom prst="rect">
                <a:avLst/>
              </a:prstGeom>
              <a:blipFill>
                <a:blip r:embed="rId5"/>
                <a:stretch>
                  <a:fillRect b="-1311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6441F98B-535F-4892-A089-3D73A13ED2D7}"/>
                  </a:ext>
                </a:extLst>
              </p:cNvPr>
              <p:cNvSpPr/>
              <p:nvPr/>
            </p:nvSpPr>
            <p:spPr>
              <a:xfrm>
                <a:off x="1975276" y="4698901"/>
                <a:ext cx="1107804" cy="369332"/>
              </a:xfrm>
              <a:prstGeom prst="rect">
                <a:avLst/>
              </a:prstGeom>
            </p:spPr>
            <p:txBody>
              <a:bodyPr wrap="none">
                <a:spAutoFit/>
              </a:bodyPr>
              <a:lstStyle/>
              <a:p>
                <a14:m>
                  <m:oMath xmlns:m="http://schemas.openxmlformats.org/officeDocument/2006/math">
                    <m:r>
                      <a:rPr lang="es-PA" b="0" i="1" smtClean="0">
                        <a:latin typeface="Cambria Math" panose="02040503050406030204" pitchFamily="18" charset="0"/>
                      </a:rPr>
                      <m:t>&lt;</m:t>
                    </m:r>
                    <m:r>
                      <a:rPr lang="es-PA" i="1">
                        <a:latin typeface="Cambria Math" panose="02040503050406030204" pitchFamily="18" charset="0"/>
                      </a:rPr>
                      <m:t>𝐻</m:t>
                    </m:r>
                    <m:d>
                      <m:dPr>
                        <m:ctrlPr>
                          <a:rPr lang="es-PA" i="1">
                            <a:latin typeface="Cambria Math" panose="02040503050406030204" pitchFamily="18" charset="0"/>
                          </a:rPr>
                        </m:ctrlPr>
                      </m:dPr>
                      <m:e>
                        <m:r>
                          <a:rPr lang="es-PA" i="1">
                            <a:latin typeface="Cambria Math" panose="02040503050406030204" pitchFamily="18" charset="0"/>
                          </a:rPr>
                          <m:t>𝑗</m:t>
                        </m:r>
                        <m:r>
                          <a:rPr lang="es-PA" i="1">
                            <a:latin typeface="Cambria Math" panose="02040503050406030204" pitchFamily="18" charset="0"/>
                            <a:ea typeface="Cambria Math" panose="02040503050406030204" pitchFamily="18" charset="0"/>
                          </a:rPr>
                          <m:t>𝜔</m:t>
                        </m:r>
                      </m:e>
                    </m:d>
                  </m:oMath>
                </a14:m>
                <a:r>
                  <a:rPr lang="es-MX" dirty="0"/>
                  <a:t> </a:t>
                </a:r>
              </a:p>
            </p:txBody>
          </p:sp>
        </mc:Choice>
        <mc:Fallback xmlns="">
          <p:sp>
            <p:nvSpPr>
              <p:cNvPr id="8" name="Rectángulo 7">
                <a:extLst>
                  <a:ext uri="{FF2B5EF4-FFF2-40B4-BE49-F238E27FC236}">
                    <a16:creationId xmlns:a16="http://schemas.microsoft.com/office/drawing/2014/main" id="{6441F98B-535F-4892-A089-3D73A13ED2D7}"/>
                  </a:ext>
                </a:extLst>
              </p:cNvPr>
              <p:cNvSpPr>
                <a:spLocks noRot="1" noChangeAspect="1" noMove="1" noResize="1" noEditPoints="1" noAdjustHandles="1" noChangeArrowheads="1" noChangeShapeType="1" noTextEdit="1"/>
              </p:cNvSpPr>
              <p:nvPr/>
            </p:nvSpPr>
            <p:spPr>
              <a:xfrm>
                <a:off x="1975276" y="4698901"/>
                <a:ext cx="1107804" cy="369332"/>
              </a:xfrm>
              <a:prstGeom prst="rect">
                <a:avLst/>
              </a:prstGeom>
              <a:blipFill>
                <a:blip r:embed="rId6"/>
                <a:stretch>
                  <a:fillRect b="-1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46DB0572-981E-4ACC-B019-D598BA83FB86}"/>
                  </a:ext>
                </a:extLst>
              </p:cNvPr>
              <p:cNvSpPr/>
              <p:nvPr/>
            </p:nvSpPr>
            <p:spPr>
              <a:xfrm>
                <a:off x="1975276" y="5211896"/>
                <a:ext cx="1843262" cy="369332"/>
              </a:xfrm>
              <a:prstGeom prst="rect">
                <a:avLst/>
              </a:prstGeom>
            </p:spPr>
            <p:txBody>
              <a:bodyPr wrap="none">
                <a:spAutoFit/>
              </a:bodyPr>
              <a:lstStyle/>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𝜔</m:t>
                        </m:r>
                      </m:e>
                      <m:sub>
                        <m:r>
                          <a:rPr lang="es-PA" i="1">
                            <a:latin typeface="Cambria Math" panose="02040503050406030204" pitchFamily="18" charset="0"/>
                          </a:rPr>
                          <m:t>𝑑𝑒𝑐</m:t>
                        </m:r>
                      </m:sub>
                    </m:sSub>
                    <m:r>
                      <a:rPr lang="es-PA" i="1">
                        <a:latin typeface="Cambria Math" panose="02040503050406030204" pitchFamily="18" charset="0"/>
                      </a:rPr>
                      <m:t>=</m:t>
                    </m:r>
                  </m:oMath>
                </a14:m>
                <a:r>
                  <a:rPr lang="es-PA" dirty="0"/>
                  <a:t>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𝑙𝑜𝑔</m:t>
                        </m:r>
                      </m:e>
                      <m:sub>
                        <m:r>
                          <a:rPr lang="es-PA" i="1">
                            <a:latin typeface="Cambria Math" panose="02040503050406030204" pitchFamily="18" charset="0"/>
                          </a:rPr>
                          <m:t>10</m:t>
                        </m:r>
                      </m:sub>
                    </m:sSub>
                    <m:d>
                      <m:dPr>
                        <m:ctrlPr>
                          <a:rPr lang="es-PA" i="1">
                            <a:latin typeface="Cambria Math" panose="02040503050406030204" pitchFamily="18" charset="0"/>
                          </a:rPr>
                        </m:ctrlPr>
                      </m:dPr>
                      <m:e>
                        <m:r>
                          <a:rPr lang="es-PA" i="1">
                            <a:latin typeface="Cambria Math" panose="02040503050406030204" pitchFamily="18" charset="0"/>
                            <a:ea typeface="Cambria Math" panose="02040503050406030204" pitchFamily="18" charset="0"/>
                          </a:rPr>
                          <m:t>𝜔</m:t>
                        </m:r>
                      </m:e>
                    </m:d>
                  </m:oMath>
                </a14:m>
                <a:endParaRPr lang="es-MX" dirty="0"/>
              </a:p>
            </p:txBody>
          </p:sp>
        </mc:Choice>
        <mc:Fallback xmlns="">
          <p:sp>
            <p:nvSpPr>
              <p:cNvPr id="9" name="Rectángulo 8">
                <a:extLst>
                  <a:ext uri="{FF2B5EF4-FFF2-40B4-BE49-F238E27FC236}">
                    <a16:creationId xmlns:a16="http://schemas.microsoft.com/office/drawing/2014/main" id="{46DB0572-981E-4ACC-B019-D598BA83FB86}"/>
                  </a:ext>
                </a:extLst>
              </p:cNvPr>
              <p:cNvSpPr>
                <a:spLocks noRot="1" noChangeAspect="1" noMove="1" noResize="1" noEditPoints="1" noAdjustHandles="1" noChangeArrowheads="1" noChangeShapeType="1" noTextEdit="1"/>
              </p:cNvSpPr>
              <p:nvPr/>
            </p:nvSpPr>
            <p:spPr>
              <a:xfrm>
                <a:off x="1975276" y="5211896"/>
                <a:ext cx="1843262" cy="369332"/>
              </a:xfrm>
              <a:prstGeom prst="rect">
                <a:avLst/>
              </a:prstGeom>
              <a:blipFill>
                <a:blip r:embed="rId7"/>
                <a:stretch>
                  <a:fillRect b="-114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7CC9A0A8-C17A-4795-9E84-EE536294B5F3}"/>
                  </a:ext>
                </a:extLst>
              </p:cNvPr>
              <p:cNvSpPr/>
              <p:nvPr/>
            </p:nvSpPr>
            <p:spPr>
              <a:xfrm>
                <a:off x="2220921" y="3713511"/>
                <a:ext cx="1724318" cy="369332"/>
              </a:xfrm>
              <a:prstGeom prst="rect">
                <a:avLst/>
              </a:prstGeom>
            </p:spPr>
            <p:txBody>
              <a:bodyPr wrap="none">
                <a:spAutoFit/>
              </a:bodyPr>
              <a:lstStyle/>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𝜔</m:t>
                        </m:r>
                      </m:e>
                      <m:sub>
                        <m:r>
                          <a:rPr lang="es-PA" i="1">
                            <a:latin typeface="Cambria Math" panose="02040503050406030204" pitchFamily="18" charset="0"/>
                            <a:ea typeface="Cambria Math" panose="02040503050406030204" pitchFamily="18" charset="0"/>
                          </a:rPr>
                          <m:t>𝑜𝑐𝑡</m:t>
                        </m:r>
                      </m:sub>
                    </m:sSub>
                    <m:r>
                      <a:rPr lang="es-PA" i="1">
                        <a:latin typeface="Cambria Math" panose="02040503050406030204" pitchFamily="18" charset="0"/>
                      </a:rPr>
                      <m:t>=</m:t>
                    </m:r>
                  </m:oMath>
                </a14:m>
                <a:r>
                  <a:rPr lang="es-PA" dirty="0"/>
                  <a:t>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𝑙𝑜𝑔</m:t>
                        </m:r>
                      </m:e>
                      <m:sub>
                        <m:r>
                          <a:rPr lang="es-PA" i="1">
                            <a:latin typeface="Cambria Math" panose="02040503050406030204" pitchFamily="18" charset="0"/>
                          </a:rPr>
                          <m:t>2</m:t>
                        </m:r>
                      </m:sub>
                    </m:sSub>
                    <m:d>
                      <m:dPr>
                        <m:ctrlPr>
                          <a:rPr lang="es-PA" i="1">
                            <a:latin typeface="Cambria Math" panose="02040503050406030204" pitchFamily="18" charset="0"/>
                          </a:rPr>
                        </m:ctrlPr>
                      </m:dPr>
                      <m:e>
                        <m:r>
                          <a:rPr lang="es-PA" i="1">
                            <a:latin typeface="Cambria Math" panose="02040503050406030204" pitchFamily="18" charset="0"/>
                            <a:ea typeface="Cambria Math" panose="02040503050406030204" pitchFamily="18" charset="0"/>
                          </a:rPr>
                          <m:t>𝜔</m:t>
                        </m:r>
                      </m:e>
                    </m:d>
                  </m:oMath>
                </a14:m>
                <a:endParaRPr lang="es-MX" dirty="0"/>
              </a:p>
            </p:txBody>
          </p:sp>
        </mc:Choice>
        <mc:Fallback xmlns="">
          <p:sp>
            <p:nvSpPr>
              <p:cNvPr id="10" name="Rectángulo 9">
                <a:extLst>
                  <a:ext uri="{FF2B5EF4-FFF2-40B4-BE49-F238E27FC236}">
                    <a16:creationId xmlns:a16="http://schemas.microsoft.com/office/drawing/2014/main" id="{7CC9A0A8-C17A-4795-9E84-EE536294B5F3}"/>
                  </a:ext>
                </a:extLst>
              </p:cNvPr>
              <p:cNvSpPr>
                <a:spLocks noRot="1" noChangeAspect="1" noMove="1" noResize="1" noEditPoints="1" noAdjustHandles="1" noChangeArrowheads="1" noChangeShapeType="1" noTextEdit="1"/>
              </p:cNvSpPr>
              <p:nvPr/>
            </p:nvSpPr>
            <p:spPr>
              <a:xfrm>
                <a:off x="2220921" y="3713511"/>
                <a:ext cx="1724318" cy="369332"/>
              </a:xfrm>
              <a:prstGeom prst="rect">
                <a:avLst/>
              </a:prstGeom>
              <a:blipFill>
                <a:blip r:embed="rId8"/>
                <a:stretch>
                  <a:fillRect b="-1311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5BDD8AD6-6B5C-4816-9C3E-CCD2E62FC3BD}"/>
                  </a:ext>
                </a:extLst>
              </p:cNvPr>
              <p:cNvSpPr/>
              <p:nvPr/>
            </p:nvSpPr>
            <p:spPr>
              <a:xfrm>
                <a:off x="2220921" y="5710093"/>
                <a:ext cx="1724318" cy="369332"/>
              </a:xfrm>
              <a:prstGeom prst="rect">
                <a:avLst/>
              </a:prstGeom>
            </p:spPr>
            <p:txBody>
              <a:bodyPr wrap="none">
                <a:spAutoFit/>
              </a:bodyPr>
              <a:lstStyle/>
              <a:p>
                <a14:m>
                  <m:oMath xmlns:m="http://schemas.openxmlformats.org/officeDocument/2006/math">
                    <m:sSub>
                      <m:sSubPr>
                        <m:ctrlPr>
                          <a:rPr lang="es-MX"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𝜔</m:t>
                        </m:r>
                      </m:e>
                      <m:sub>
                        <m:r>
                          <a:rPr lang="es-PA" i="1">
                            <a:latin typeface="Cambria Math" panose="02040503050406030204" pitchFamily="18" charset="0"/>
                            <a:ea typeface="Cambria Math" panose="02040503050406030204" pitchFamily="18" charset="0"/>
                          </a:rPr>
                          <m:t>𝑜𝑐𝑡</m:t>
                        </m:r>
                      </m:sub>
                    </m:sSub>
                    <m:r>
                      <a:rPr lang="es-PA" i="1">
                        <a:latin typeface="Cambria Math" panose="02040503050406030204" pitchFamily="18" charset="0"/>
                      </a:rPr>
                      <m:t>=</m:t>
                    </m:r>
                  </m:oMath>
                </a14:m>
                <a:r>
                  <a:rPr lang="es-PA" dirty="0"/>
                  <a:t> </a:t>
                </a:r>
                <a14:m>
                  <m:oMath xmlns:m="http://schemas.openxmlformats.org/officeDocument/2006/math">
                    <m:sSub>
                      <m:sSubPr>
                        <m:ctrlPr>
                          <a:rPr lang="es-PA" i="1">
                            <a:latin typeface="Cambria Math" panose="02040503050406030204" pitchFamily="18" charset="0"/>
                          </a:rPr>
                        </m:ctrlPr>
                      </m:sSubPr>
                      <m:e>
                        <m:r>
                          <a:rPr lang="es-PA" i="1">
                            <a:latin typeface="Cambria Math" panose="02040503050406030204" pitchFamily="18" charset="0"/>
                          </a:rPr>
                          <m:t>𝑙𝑜𝑔</m:t>
                        </m:r>
                      </m:e>
                      <m:sub>
                        <m:r>
                          <a:rPr lang="es-PA" i="1">
                            <a:latin typeface="Cambria Math" panose="02040503050406030204" pitchFamily="18" charset="0"/>
                          </a:rPr>
                          <m:t>2</m:t>
                        </m:r>
                      </m:sub>
                    </m:sSub>
                    <m:d>
                      <m:dPr>
                        <m:ctrlPr>
                          <a:rPr lang="es-PA" i="1">
                            <a:latin typeface="Cambria Math" panose="02040503050406030204" pitchFamily="18" charset="0"/>
                          </a:rPr>
                        </m:ctrlPr>
                      </m:dPr>
                      <m:e>
                        <m:r>
                          <a:rPr lang="es-PA" i="1">
                            <a:latin typeface="Cambria Math" panose="02040503050406030204" pitchFamily="18" charset="0"/>
                            <a:ea typeface="Cambria Math" panose="02040503050406030204" pitchFamily="18" charset="0"/>
                          </a:rPr>
                          <m:t>𝜔</m:t>
                        </m:r>
                      </m:e>
                    </m:d>
                  </m:oMath>
                </a14:m>
                <a:endParaRPr lang="es-MX" dirty="0"/>
              </a:p>
            </p:txBody>
          </p:sp>
        </mc:Choice>
        <mc:Fallback xmlns="">
          <p:sp>
            <p:nvSpPr>
              <p:cNvPr id="11" name="Rectángulo 10">
                <a:extLst>
                  <a:ext uri="{FF2B5EF4-FFF2-40B4-BE49-F238E27FC236}">
                    <a16:creationId xmlns:a16="http://schemas.microsoft.com/office/drawing/2014/main" id="{5BDD8AD6-6B5C-4816-9C3E-CCD2E62FC3BD}"/>
                  </a:ext>
                </a:extLst>
              </p:cNvPr>
              <p:cNvSpPr>
                <a:spLocks noRot="1" noChangeAspect="1" noMove="1" noResize="1" noEditPoints="1" noAdjustHandles="1" noChangeArrowheads="1" noChangeShapeType="1" noTextEdit="1"/>
              </p:cNvSpPr>
              <p:nvPr/>
            </p:nvSpPr>
            <p:spPr>
              <a:xfrm>
                <a:off x="2220921" y="5710093"/>
                <a:ext cx="1724318" cy="369332"/>
              </a:xfrm>
              <a:prstGeom prst="rect">
                <a:avLst/>
              </a:prstGeom>
              <a:blipFill>
                <a:blip r:embed="rId9"/>
                <a:stretch>
                  <a:fillRect b="-13333"/>
                </a:stretch>
              </a:blipFill>
            </p:spPr>
            <p:txBody>
              <a:bodyPr/>
              <a:lstStyle/>
              <a:p>
                <a:r>
                  <a:rPr lang="es-MX">
                    <a:noFill/>
                  </a:rPr>
                  <a:t> </a:t>
                </a:r>
              </a:p>
            </p:txBody>
          </p:sp>
        </mc:Fallback>
      </mc:AlternateContent>
      <p:sp>
        <p:nvSpPr>
          <p:cNvPr id="12" name="CuadroTexto 11">
            <a:extLst>
              <a:ext uri="{FF2B5EF4-FFF2-40B4-BE49-F238E27FC236}">
                <a16:creationId xmlns:a16="http://schemas.microsoft.com/office/drawing/2014/main" id="{7D9AABC5-2873-4F66-94AB-4EB8DE28F3D8}"/>
              </a:ext>
            </a:extLst>
          </p:cNvPr>
          <p:cNvSpPr txBox="1"/>
          <p:nvPr/>
        </p:nvSpPr>
        <p:spPr>
          <a:xfrm>
            <a:off x="4979426" y="5396562"/>
            <a:ext cx="6788075" cy="646331"/>
          </a:xfrm>
          <a:prstGeom prst="rect">
            <a:avLst/>
          </a:prstGeom>
          <a:noFill/>
        </p:spPr>
        <p:txBody>
          <a:bodyPr wrap="square" rtlCol="0">
            <a:spAutoFit/>
          </a:bodyPr>
          <a:lstStyle/>
          <a:p>
            <a:r>
              <a:rPr lang="es-PA" dirty="0"/>
              <a:t>En ambos casos se puede representar en función de la frecuencia en Hz, pero en escala logarítmica , es decir, décadas.</a:t>
            </a:r>
            <a:endParaRPr lang="es-MX" dirty="0"/>
          </a:p>
        </p:txBody>
      </p:sp>
    </p:spTree>
    <p:extLst>
      <p:ext uri="{BB962C8B-B14F-4D97-AF65-F5344CB8AC3E}">
        <p14:creationId xmlns:p14="http://schemas.microsoft.com/office/powerpoint/2010/main" val="858736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3D1A4-89B1-4BCA-962E-2933124F19DE}"/>
              </a:ext>
            </a:extLst>
          </p:cNvPr>
          <p:cNvSpPr>
            <a:spLocks noGrp="1"/>
          </p:cNvSpPr>
          <p:nvPr>
            <p:ph type="title"/>
          </p:nvPr>
        </p:nvSpPr>
        <p:spPr/>
        <p:txBody>
          <a:bodyPr/>
          <a:lstStyle/>
          <a:p>
            <a:r>
              <a:rPr lang="es-PA" dirty="0"/>
              <a:t>Respuestas ejemplo I</a:t>
            </a:r>
            <a:endParaRPr lang="es-MX" dirty="0"/>
          </a:p>
        </p:txBody>
      </p:sp>
      <p:sp>
        <p:nvSpPr>
          <p:cNvPr id="4" name="CuadroTexto 3">
            <a:extLst>
              <a:ext uri="{FF2B5EF4-FFF2-40B4-BE49-F238E27FC236}">
                <a16:creationId xmlns:a16="http://schemas.microsoft.com/office/drawing/2014/main" id="{4B9DEF9D-7169-4D33-BF3A-F16853BA6025}"/>
              </a:ext>
            </a:extLst>
          </p:cNvPr>
          <p:cNvSpPr txBox="1"/>
          <p:nvPr/>
        </p:nvSpPr>
        <p:spPr>
          <a:xfrm>
            <a:off x="1663337" y="2214694"/>
            <a:ext cx="8494633" cy="2862322"/>
          </a:xfrm>
          <a:prstGeom prst="rect">
            <a:avLst/>
          </a:prstGeom>
          <a:noFill/>
        </p:spPr>
        <p:txBody>
          <a:bodyPr wrap="none" rtlCol="0">
            <a:spAutoFit/>
          </a:bodyPr>
          <a:lstStyle/>
          <a:p>
            <a:pPr marL="342900" indent="-342900">
              <a:buAutoNum type="alphaLcParenR"/>
            </a:pPr>
            <a:r>
              <a:rPr lang="es-PA" dirty="0">
                <a:sym typeface="Symbol" panose="05050102010706020507" pitchFamily="18" charset="2"/>
              </a:rPr>
              <a:t></a:t>
            </a:r>
            <a:r>
              <a:rPr lang="es-PA" baseline="-25000" dirty="0">
                <a:sym typeface="Symbol" panose="05050102010706020507" pitchFamily="18" charset="2"/>
              </a:rPr>
              <a:t>pC1</a:t>
            </a:r>
            <a:r>
              <a:rPr lang="es-PA" dirty="0">
                <a:sym typeface="Symbol" panose="05050102010706020507" pitchFamily="18" charset="2"/>
              </a:rPr>
              <a:t> = 3.98 rad/</a:t>
            </a:r>
            <a:r>
              <a:rPr lang="es-PA" dirty="0" err="1">
                <a:sym typeface="Symbol" panose="05050102010706020507" pitchFamily="18" charset="2"/>
              </a:rPr>
              <a:t>seg</a:t>
            </a:r>
            <a:r>
              <a:rPr lang="es-PA" dirty="0">
                <a:sym typeface="Symbol" panose="05050102010706020507" pitchFamily="18" charset="2"/>
              </a:rPr>
              <a:t>				</a:t>
            </a:r>
            <a:r>
              <a:rPr lang="es-PA" baseline="-25000" dirty="0">
                <a:sym typeface="Symbol" panose="05050102010706020507" pitchFamily="18" charset="2"/>
              </a:rPr>
              <a:t>pC2</a:t>
            </a:r>
            <a:r>
              <a:rPr lang="es-PA" dirty="0">
                <a:sym typeface="Symbol" panose="05050102010706020507" pitchFamily="18" charset="2"/>
              </a:rPr>
              <a:t> = 3.85 rad/</a:t>
            </a:r>
            <a:r>
              <a:rPr lang="es-PA" dirty="0" err="1">
                <a:sym typeface="Symbol" panose="05050102010706020507" pitchFamily="18" charset="2"/>
              </a:rPr>
              <a:t>seg</a:t>
            </a:r>
            <a:r>
              <a:rPr lang="es-PA" dirty="0">
                <a:sym typeface="Symbol" panose="05050102010706020507" pitchFamily="18" charset="2"/>
              </a:rPr>
              <a:t>		</a:t>
            </a:r>
            <a:r>
              <a:rPr lang="es-PA" baseline="-25000" dirty="0">
                <a:sym typeface="Symbol" panose="05050102010706020507" pitchFamily="18" charset="2"/>
              </a:rPr>
              <a:t>pC3</a:t>
            </a:r>
            <a:r>
              <a:rPr lang="es-PA" dirty="0">
                <a:sym typeface="Symbol" panose="05050102010706020507" pitchFamily="18" charset="2"/>
              </a:rPr>
              <a:t> = 4 rad/</a:t>
            </a:r>
            <a:r>
              <a:rPr lang="es-PA" dirty="0" err="1">
                <a:sym typeface="Symbol" panose="05050102010706020507" pitchFamily="18" charset="2"/>
              </a:rPr>
              <a:t>seg</a:t>
            </a:r>
            <a:r>
              <a:rPr lang="es-PA" dirty="0">
                <a:sym typeface="Symbol" panose="05050102010706020507" pitchFamily="18" charset="2"/>
              </a:rPr>
              <a:t>	</a:t>
            </a:r>
          </a:p>
          <a:p>
            <a:pPr marL="342900" indent="-342900">
              <a:buAutoNum type="alphaLcParenR"/>
            </a:pPr>
            <a:r>
              <a:rPr lang="es-PA" dirty="0">
                <a:sym typeface="Symbol" panose="05050102010706020507" pitchFamily="18" charset="2"/>
              </a:rPr>
              <a:t></a:t>
            </a:r>
            <a:r>
              <a:rPr lang="es-PA" baseline="-25000" dirty="0" err="1">
                <a:sym typeface="Symbol" panose="05050102010706020507" pitchFamily="18" charset="2"/>
              </a:rPr>
              <a:t>ci</a:t>
            </a:r>
            <a:r>
              <a:rPr lang="es-PA" dirty="0">
                <a:sym typeface="Symbol" panose="05050102010706020507" pitchFamily="18" charset="2"/>
              </a:rPr>
              <a:t> = 11.83 rad/</a:t>
            </a:r>
            <a:r>
              <a:rPr lang="es-PA" dirty="0" err="1">
                <a:sym typeface="Symbol" panose="05050102010706020507" pitchFamily="18" charset="2"/>
              </a:rPr>
              <a:t>seg</a:t>
            </a:r>
            <a:r>
              <a:rPr lang="es-PA" dirty="0">
                <a:sym typeface="Symbol" panose="05050102010706020507" pitchFamily="18" charset="2"/>
              </a:rPr>
              <a:t>				</a:t>
            </a:r>
            <a:r>
              <a:rPr lang="es-PA" dirty="0" err="1">
                <a:sym typeface="Symbol" panose="05050102010706020507" pitchFamily="18" charset="2"/>
              </a:rPr>
              <a:t>f</a:t>
            </a:r>
            <a:r>
              <a:rPr lang="es-PA" baseline="-25000" dirty="0" err="1">
                <a:sym typeface="Symbol" panose="05050102010706020507" pitchFamily="18" charset="2"/>
              </a:rPr>
              <a:t>ci</a:t>
            </a:r>
            <a:r>
              <a:rPr lang="es-PA" dirty="0">
                <a:sym typeface="Symbol" panose="05050102010706020507" pitchFamily="18" charset="2"/>
              </a:rPr>
              <a:t> = 1.88 Hz</a:t>
            </a:r>
          </a:p>
          <a:p>
            <a:pPr marL="342900" indent="-342900">
              <a:buAutoNum type="alphaLcParenR"/>
            </a:pPr>
            <a:r>
              <a:rPr lang="es-PA" dirty="0">
                <a:sym typeface="Symbol" panose="05050102010706020507" pitchFamily="18" charset="2"/>
              </a:rPr>
              <a:t></a:t>
            </a:r>
            <a:r>
              <a:rPr lang="es-PA" baseline="-25000" dirty="0">
                <a:sym typeface="Symbol" panose="05050102010706020507" pitchFamily="18" charset="2"/>
              </a:rPr>
              <a:t>pCgs1</a:t>
            </a:r>
            <a:r>
              <a:rPr lang="es-PA" dirty="0">
                <a:sym typeface="Symbol" panose="05050102010706020507" pitchFamily="18" charset="2"/>
              </a:rPr>
              <a:t> = 200 </a:t>
            </a:r>
            <a:r>
              <a:rPr lang="es-PA" dirty="0" err="1">
                <a:sym typeface="Symbol" panose="05050102010706020507" pitchFamily="18" charset="2"/>
              </a:rPr>
              <a:t>Mrad</a:t>
            </a:r>
            <a:r>
              <a:rPr lang="es-PA" dirty="0">
                <a:sym typeface="Symbol" panose="05050102010706020507" pitchFamily="18" charset="2"/>
              </a:rPr>
              <a:t>/</a:t>
            </a:r>
            <a:r>
              <a:rPr lang="es-PA" dirty="0" err="1">
                <a:sym typeface="Symbol" panose="05050102010706020507" pitchFamily="18" charset="2"/>
              </a:rPr>
              <a:t>seg</a:t>
            </a:r>
            <a:r>
              <a:rPr lang="es-PA" dirty="0">
                <a:sym typeface="Symbol" panose="05050102010706020507" pitchFamily="18" charset="2"/>
              </a:rPr>
              <a:t>			 </a:t>
            </a:r>
            <a:r>
              <a:rPr lang="es-PA" baseline="-25000" dirty="0">
                <a:sym typeface="Symbol" panose="05050102010706020507" pitchFamily="18" charset="2"/>
              </a:rPr>
              <a:t>pCgs2</a:t>
            </a:r>
            <a:r>
              <a:rPr lang="es-PA" dirty="0">
                <a:sym typeface="Symbol" panose="05050102010706020507" pitchFamily="18" charset="2"/>
              </a:rPr>
              <a:t> = 20.8 </a:t>
            </a:r>
            <a:r>
              <a:rPr lang="es-PA" dirty="0" err="1">
                <a:sym typeface="Symbol" panose="05050102010706020507" pitchFamily="18" charset="2"/>
              </a:rPr>
              <a:t>Mrad</a:t>
            </a:r>
            <a:r>
              <a:rPr lang="es-PA" dirty="0">
                <a:sym typeface="Symbol" panose="05050102010706020507" pitchFamily="18" charset="2"/>
              </a:rPr>
              <a:t>/</a:t>
            </a:r>
            <a:r>
              <a:rPr lang="es-PA" dirty="0" err="1">
                <a:sym typeface="Symbol" panose="05050102010706020507" pitchFamily="18" charset="2"/>
              </a:rPr>
              <a:t>seg</a:t>
            </a:r>
            <a:r>
              <a:rPr lang="es-PA" dirty="0">
                <a:sym typeface="Symbol" panose="05050102010706020507" pitchFamily="18" charset="2"/>
              </a:rPr>
              <a:t>	 </a:t>
            </a:r>
          </a:p>
          <a:p>
            <a:pPr marL="342900" indent="-342900">
              <a:buAutoNum type="alphaLcParenR"/>
            </a:pPr>
            <a:endParaRPr lang="es-PA" dirty="0">
              <a:sym typeface="Symbol" panose="05050102010706020507" pitchFamily="18" charset="2"/>
            </a:endParaRPr>
          </a:p>
          <a:p>
            <a:pPr marL="342900" indent="-342900">
              <a:buAutoNum type="alphaLcParenR"/>
            </a:pPr>
            <a:endParaRPr lang="es-PA" dirty="0">
              <a:sym typeface="Symbol" panose="05050102010706020507" pitchFamily="18" charset="2"/>
            </a:endParaRPr>
          </a:p>
          <a:p>
            <a:pPr marL="342900" indent="-342900">
              <a:buAutoNum type="alphaLcParenR"/>
            </a:pPr>
            <a:endParaRPr lang="es-PA" dirty="0">
              <a:sym typeface="Symbol" panose="05050102010706020507" pitchFamily="18" charset="2"/>
            </a:endParaRPr>
          </a:p>
          <a:p>
            <a:pPr marL="342900" indent="-342900">
              <a:buAutoNum type="alphaLcParenR"/>
            </a:pPr>
            <a:endParaRPr lang="es-PA" dirty="0">
              <a:sym typeface="Symbol" panose="05050102010706020507" pitchFamily="18" charset="2"/>
            </a:endParaRPr>
          </a:p>
          <a:p>
            <a:pPr marL="342900" indent="-342900">
              <a:buAutoNum type="alphaLcParenR"/>
            </a:pPr>
            <a:endParaRPr lang="es-PA" dirty="0">
              <a:sym typeface="Symbol" panose="05050102010706020507" pitchFamily="18" charset="2"/>
            </a:endParaRPr>
          </a:p>
          <a:p>
            <a:pPr marL="342900" indent="-342900">
              <a:buAutoNum type="alphaLcParenR"/>
            </a:pPr>
            <a:r>
              <a:rPr lang="es-PA" dirty="0">
                <a:sym typeface="Symbol" panose="05050102010706020507" pitchFamily="18" charset="2"/>
              </a:rPr>
              <a:t> </a:t>
            </a:r>
          </a:p>
          <a:p>
            <a:pPr marL="342900" indent="-342900">
              <a:buAutoNum type="alphaLcParenR"/>
            </a:pPr>
            <a:endParaRPr lang="es-PA" dirty="0">
              <a:sym typeface="Symbol" panose="05050102010706020507" pitchFamily="18" charset="2"/>
            </a:endParaRPr>
          </a:p>
        </p:txBody>
      </p:sp>
      <p:graphicFrame>
        <p:nvGraphicFramePr>
          <p:cNvPr id="7" name="Tabla 7">
            <a:extLst>
              <a:ext uri="{FF2B5EF4-FFF2-40B4-BE49-F238E27FC236}">
                <a16:creationId xmlns:a16="http://schemas.microsoft.com/office/drawing/2014/main" id="{D71AE92E-22B1-4F1C-8EB3-E8EED7E829CD}"/>
              </a:ext>
            </a:extLst>
          </p:cNvPr>
          <p:cNvGraphicFramePr>
            <a:graphicFrameLocks noGrp="1"/>
          </p:cNvGraphicFramePr>
          <p:nvPr>
            <p:extLst>
              <p:ext uri="{D42A27DB-BD31-4B8C-83A1-F6EECF244321}">
                <p14:modId xmlns:p14="http://schemas.microsoft.com/office/powerpoint/2010/main" val="3618558562"/>
              </p:ext>
            </p:extLst>
          </p:nvPr>
        </p:nvGraphicFramePr>
        <p:xfrm>
          <a:off x="1776550" y="3231420"/>
          <a:ext cx="8128000" cy="1102360"/>
        </p:xfrm>
        <a:graphic>
          <a:graphicData uri="http://schemas.openxmlformats.org/drawingml/2006/table">
            <a:tbl>
              <a:tblPr firstRow="1" bandRow="1">
                <a:tableStyleId>{5C22544A-7EE6-4342-B048-85BDC9FD1C3A}</a:tableStyleId>
              </a:tblPr>
              <a:tblGrid>
                <a:gridCol w="2229394">
                  <a:extLst>
                    <a:ext uri="{9D8B030D-6E8A-4147-A177-3AD203B41FA5}">
                      <a16:colId xmlns:a16="http://schemas.microsoft.com/office/drawing/2014/main" val="3532726473"/>
                    </a:ext>
                  </a:extLst>
                </a:gridCol>
                <a:gridCol w="2055223">
                  <a:extLst>
                    <a:ext uri="{9D8B030D-6E8A-4147-A177-3AD203B41FA5}">
                      <a16:colId xmlns:a16="http://schemas.microsoft.com/office/drawing/2014/main" val="4136760445"/>
                    </a:ext>
                  </a:extLst>
                </a:gridCol>
                <a:gridCol w="1976846">
                  <a:extLst>
                    <a:ext uri="{9D8B030D-6E8A-4147-A177-3AD203B41FA5}">
                      <a16:colId xmlns:a16="http://schemas.microsoft.com/office/drawing/2014/main" val="1991365977"/>
                    </a:ext>
                  </a:extLst>
                </a:gridCol>
                <a:gridCol w="1866537">
                  <a:extLst>
                    <a:ext uri="{9D8B030D-6E8A-4147-A177-3AD203B41FA5}">
                      <a16:colId xmlns:a16="http://schemas.microsoft.com/office/drawing/2014/main" val="2237083775"/>
                    </a:ext>
                  </a:extLst>
                </a:gridCol>
              </a:tblGrid>
              <a:tr h="185420">
                <a:tc>
                  <a:txBody>
                    <a:bodyPr/>
                    <a:lstStyle/>
                    <a:p>
                      <a:endParaRPr lang="es-MX" dirty="0"/>
                    </a:p>
                  </a:txBody>
                  <a:tcPr/>
                </a:tc>
                <a:tc>
                  <a:txBody>
                    <a:bodyPr/>
                    <a:lstStyle/>
                    <a:p>
                      <a:pPr algn="ctr"/>
                      <a:r>
                        <a:rPr lang="es-PA" dirty="0">
                          <a:sym typeface="Symbol" panose="05050102010706020507" pitchFamily="18" charset="2"/>
                        </a:rPr>
                        <a:t></a:t>
                      </a:r>
                      <a:r>
                        <a:rPr lang="es-PA" baseline="-25000" dirty="0">
                          <a:sym typeface="Symbol" panose="05050102010706020507" pitchFamily="18" charset="2"/>
                        </a:rPr>
                        <a:t>pCgd1</a:t>
                      </a:r>
                      <a:r>
                        <a:rPr lang="es-PA" dirty="0">
                          <a:sym typeface="Symbol" panose="05050102010706020507" pitchFamily="18" charset="2"/>
                        </a:rPr>
                        <a:t> (rad/</a:t>
                      </a:r>
                      <a:r>
                        <a:rPr lang="es-PA" dirty="0" err="1">
                          <a:sym typeface="Symbol" panose="05050102010706020507" pitchFamily="18" charset="2"/>
                        </a:rPr>
                        <a:t>seg</a:t>
                      </a:r>
                      <a:r>
                        <a:rPr lang="es-PA" dirty="0">
                          <a:sym typeface="Symbol" panose="05050102010706020507" pitchFamily="18" charset="2"/>
                        </a:rPr>
                        <a:t>)</a:t>
                      </a:r>
                      <a:endParaRPr lang="es-MX" dirty="0"/>
                    </a:p>
                  </a:txBody>
                  <a:tcPr/>
                </a:tc>
                <a:tc>
                  <a:txBody>
                    <a:bodyPr/>
                    <a:lstStyle/>
                    <a:p>
                      <a:pPr algn="ctr"/>
                      <a:r>
                        <a:rPr lang="es-PA" dirty="0">
                          <a:sym typeface="Symbol" panose="05050102010706020507" pitchFamily="18" charset="2"/>
                        </a:rPr>
                        <a:t></a:t>
                      </a:r>
                      <a:r>
                        <a:rPr lang="es-PA" baseline="-25000" dirty="0">
                          <a:sym typeface="Symbol" panose="05050102010706020507" pitchFamily="18" charset="2"/>
                        </a:rPr>
                        <a:t>pCgd2</a:t>
                      </a:r>
                      <a:r>
                        <a:rPr lang="es-PA" dirty="0">
                          <a:sym typeface="Symbol" panose="05050102010706020507" pitchFamily="18" charset="2"/>
                        </a:rPr>
                        <a:t> (rad/</a:t>
                      </a:r>
                      <a:r>
                        <a:rPr lang="es-PA" dirty="0" err="1">
                          <a:sym typeface="Symbol" panose="05050102010706020507" pitchFamily="18" charset="2"/>
                        </a:rPr>
                        <a:t>seg</a:t>
                      </a:r>
                      <a:r>
                        <a:rPr lang="es-PA" dirty="0">
                          <a:sym typeface="Symbol" panose="05050102010706020507" pitchFamily="18" charset="2"/>
                        </a:rPr>
                        <a:t>)</a:t>
                      </a:r>
                      <a:endParaRPr lang="es-MX" dirty="0"/>
                    </a:p>
                  </a:txBody>
                  <a:tcPr/>
                </a:tc>
                <a:tc>
                  <a:txBody>
                    <a:bodyPr/>
                    <a:lstStyle/>
                    <a:p>
                      <a:pPr algn="ctr"/>
                      <a:r>
                        <a:rPr lang="es-PA" dirty="0">
                          <a:sym typeface="Symbol" panose="05050102010706020507" pitchFamily="18" charset="2"/>
                        </a:rPr>
                        <a:t></a:t>
                      </a:r>
                      <a:r>
                        <a:rPr lang="es-PA" baseline="-25000" dirty="0" err="1">
                          <a:sym typeface="Symbol" panose="05050102010706020507" pitchFamily="18" charset="2"/>
                        </a:rPr>
                        <a:t>cs</a:t>
                      </a:r>
                      <a:r>
                        <a:rPr lang="es-PA" dirty="0">
                          <a:sym typeface="Symbol" panose="05050102010706020507" pitchFamily="18" charset="2"/>
                        </a:rPr>
                        <a:t> (rad/</a:t>
                      </a:r>
                      <a:r>
                        <a:rPr lang="es-PA" dirty="0" err="1">
                          <a:sym typeface="Symbol" panose="05050102010706020507" pitchFamily="18" charset="2"/>
                        </a:rPr>
                        <a:t>seg</a:t>
                      </a:r>
                      <a:r>
                        <a:rPr lang="es-PA" dirty="0">
                          <a:sym typeface="Symbol" panose="05050102010706020507" pitchFamily="18" charset="2"/>
                        </a:rPr>
                        <a:t>)</a:t>
                      </a:r>
                      <a:endParaRPr lang="es-MX" dirty="0"/>
                    </a:p>
                  </a:txBody>
                  <a:tcPr/>
                </a:tc>
                <a:extLst>
                  <a:ext uri="{0D108BD9-81ED-4DB2-BD59-A6C34878D82A}">
                    <a16:rowId xmlns:a16="http://schemas.microsoft.com/office/drawing/2014/main" val="268673987"/>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A" dirty="0"/>
                        <a:t>Método de Miller</a:t>
                      </a:r>
                      <a:endParaRPr lang="es-MX"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A" dirty="0"/>
                        <a:t>2.59 M</a:t>
                      </a:r>
                      <a:endParaRPr lang="es-MX" dirty="0"/>
                    </a:p>
                  </a:txBody>
                  <a:tcPr/>
                </a:tc>
                <a:tc>
                  <a:txBody>
                    <a:bodyPr/>
                    <a:lstStyle/>
                    <a:p>
                      <a:pPr algn="ctr"/>
                      <a:r>
                        <a:rPr lang="es-PA" dirty="0"/>
                        <a:t>172.67 K</a:t>
                      </a:r>
                      <a:endParaRPr lang="es-MX" dirty="0"/>
                    </a:p>
                  </a:txBody>
                  <a:tcPr/>
                </a:tc>
                <a:tc>
                  <a:txBody>
                    <a:bodyPr/>
                    <a:lstStyle/>
                    <a:p>
                      <a:pPr algn="ctr"/>
                      <a:r>
                        <a:rPr lang="es-PA" dirty="0"/>
                        <a:t>160.5 K</a:t>
                      </a:r>
                      <a:endParaRPr lang="es-MX" dirty="0"/>
                    </a:p>
                  </a:txBody>
                  <a:tcPr/>
                </a:tc>
                <a:extLst>
                  <a:ext uri="{0D108BD9-81ED-4DB2-BD59-A6C34878D82A}">
                    <a16:rowId xmlns:a16="http://schemas.microsoft.com/office/drawing/2014/main" val="874527910"/>
                  </a:ext>
                </a:extLst>
              </a:tr>
              <a:tr h="370840">
                <a:tc>
                  <a:txBody>
                    <a:bodyPr/>
                    <a:lstStyle/>
                    <a:p>
                      <a:r>
                        <a:rPr lang="es-PA" dirty="0"/>
                        <a:t>Sin método de Miller</a:t>
                      </a:r>
                      <a:endParaRPr lang="es-MX" dirty="0"/>
                    </a:p>
                  </a:txBody>
                  <a:tcPr/>
                </a:tc>
                <a:tc>
                  <a:txBody>
                    <a:bodyPr/>
                    <a:lstStyle/>
                    <a:p>
                      <a:pPr algn="ctr"/>
                      <a:r>
                        <a:rPr lang="es-PA" dirty="0"/>
                        <a:t>2.46 M</a:t>
                      </a:r>
                      <a:endParaRPr lang="es-MX" dirty="0"/>
                    </a:p>
                  </a:txBody>
                  <a:tcPr/>
                </a:tc>
                <a:tc>
                  <a:txBody>
                    <a:bodyPr/>
                    <a:lstStyle/>
                    <a:p>
                      <a:pPr algn="ctr"/>
                      <a:r>
                        <a:rPr lang="es-PA" dirty="0"/>
                        <a:t>172.32 K</a:t>
                      </a:r>
                      <a:endParaRPr lang="es-MX" dirty="0"/>
                    </a:p>
                  </a:txBody>
                  <a:tcPr/>
                </a:tc>
                <a:tc>
                  <a:txBody>
                    <a:bodyPr/>
                    <a:lstStyle/>
                    <a:p>
                      <a:pPr algn="ctr"/>
                      <a:r>
                        <a:rPr lang="es-PA" dirty="0"/>
                        <a:t>159.67 K</a:t>
                      </a:r>
                      <a:endParaRPr lang="es-MX" dirty="0"/>
                    </a:p>
                  </a:txBody>
                  <a:tcPr/>
                </a:tc>
                <a:extLst>
                  <a:ext uri="{0D108BD9-81ED-4DB2-BD59-A6C34878D82A}">
                    <a16:rowId xmlns:a16="http://schemas.microsoft.com/office/drawing/2014/main" val="832856870"/>
                  </a:ext>
                </a:extLst>
              </a:tr>
            </a:tbl>
          </a:graphicData>
        </a:graphic>
      </p:graphicFrame>
    </p:spTree>
    <p:extLst>
      <p:ext uri="{BB962C8B-B14F-4D97-AF65-F5344CB8AC3E}">
        <p14:creationId xmlns:p14="http://schemas.microsoft.com/office/powerpoint/2010/main" val="4040769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844FA-CD77-49A8-915A-69F26B4AAFB7}"/>
              </a:ext>
            </a:extLst>
          </p:cNvPr>
          <p:cNvSpPr>
            <a:spLocks noGrp="1"/>
          </p:cNvSpPr>
          <p:nvPr>
            <p:ph type="title"/>
          </p:nvPr>
        </p:nvSpPr>
        <p:spPr>
          <a:xfrm>
            <a:off x="913775" y="139543"/>
            <a:ext cx="10364451" cy="1596177"/>
          </a:xfrm>
        </p:spPr>
        <p:txBody>
          <a:bodyPr/>
          <a:lstStyle/>
          <a:p>
            <a:r>
              <a:rPr lang="es-PA" dirty="0"/>
              <a:t>Ejemplo II</a:t>
            </a:r>
            <a:endParaRPr lang="es-MX" dirty="0"/>
          </a:p>
        </p:txBody>
      </p:sp>
      <p:sp>
        <p:nvSpPr>
          <p:cNvPr id="4" name="CuadroTexto 3">
            <a:extLst>
              <a:ext uri="{FF2B5EF4-FFF2-40B4-BE49-F238E27FC236}">
                <a16:creationId xmlns:a16="http://schemas.microsoft.com/office/drawing/2014/main" id="{C849360F-4764-4400-9E48-E5EFE9DB1146}"/>
              </a:ext>
            </a:extLst>
          </p:cNvPr>
          <p:cNvSpPr txBox="1"/>
          <p:nvPr/>
        </p:nvSpPr>
        <p:spPr>
          <a:xfrm>
            <a:off x="913773" y="1648638"/>
            <a:ext cx="10738295" cy="1938992"/>
          </a:xfrm>
          <a:prstGeom prst="rect">
            <a:avLst/>
          </a:prstGeom>
          <a:noFill/>
        </p:spPr>
        <p:txBody>
          <a:bodyPr wrap="square" rtlCol="0">
            <a:spAutoFit/>
          </a:bodyPr>
          <a:lstStyle/>
          <a:p>
            <a:r>
              <a:rPr lang="es-MX" sz="2000" dirty="0"/>
              <a:t>Un amplificador MOSFET de fuente común tiene </a:t>
            </a:r>
            <a:r>
              <a:rPr lang="es-MX" sz="2000" dirty="0" err="1"/>
              <a:t>Rent</a:t>
            </a:r>
            <a:r>
              <a:rPr lang="es-MX" sz="2000" dirty="0"/>
              <a:t> = 2MΩ, </a:t>
            </a:r>
            <a:r>
              <a:rPr lang="es-MX" sz="2000" dirty="0" err="1"/>
              <a:t>g</a:t>
            </a:r>
            <a:r>
              <a:rPr lang="es-MX" sz="2000" baseline="-25000" dirty="0" err="1"/>
              <a:t>m</a:t>
            </a:r>
            <a:r>
              <a:rPr lang="es-MX" sz="2000" dirty="0"/>
              <a:t> = 4 mA/V, r</a:t>
            </a:r>
            <a:r>
              <a:rPr lang="es-MX" sz="2000" baseline="-25000" dirty="0"/>
              <a:t>o</a:t>
            </a:r>
            <a:r>
              <a:rPr lang="es-MX" sz="2000" dirty="0"/>
              <a:t> = 100 KΩ, </a:t>
            </a:r>
            <a:r>
              <a:rPr lang="es-MX" sz="2000" dirty="0" err="1"/>
              <a:t>Rd</a:t>
            </a:r>
            <a:r>
              <a:rPr lang="es-MX" sz="2000" dirty="0"/>
              <a:t> = 10 KΩ, </a:t>
            </a:r>
            <a:r>
              <a:rPr lang="es-MX" sz="2000" dirty="0" err="1"/>
              <a:t>C</a:t>
            </a:r>
            <a:r>
              <a:rPr lang="es-MX" sz="2000" baseline="-25000" dirty="0" err="1"/>
              <a:t>gs</a:t>
            </a:r>
            <a:r>
              <a:rPr lang="es-MX" sz="2000" dirty="0"/>
              <a:t> = 2pF y </a:t>
            </a:r>
            <a:r>
              <a:rPr lang="es-MX" sz="2000" dirty="0" err="1"/>
              <a:t>C</a:t>
            </a:r>
            <a:r>
              <a:rPr lang="es-MX" sz="2000" baseline="-25000" dirty="0" err="1"/>
              <a:t>gd</a:t>
            </a:r>
            <a:r>
              <a:rPr lang="es-MX" sz="2000" dirty="0"/>
              <a:t> = 0.5 </a:t>
            </a:r>
            <a:r>
              <a:rPr lang="es-MX" sz="2000" dirty="0" err="1"/>
              <a:t>pF</a:t>
            </a:r>
            <a:r>
              <a:rPr lang="es-MX" sz="2000" dirty="0"/>
              <a:t>.  El amplificador es alimentado a partir de una fuente de voltaje con una resistencia interna de 500 KΩ y está conectado a una carga de 10 KΩ.  Encuentre:</a:t>
            </a:r>
          </a:p>
          <a:p>
            <a:r>
              <a:rPr lang="es-MX" sz="2000" dirty="0"/>
              <a:t>a) la ganancia general de banda media</a:t>
            </a:r>
          </a:p>
          <a:p>
            <a:r>
              <a:rPr lang="es-MX" sz="2000" dirty="0"/>
              <a:t>b) la frecuencia de corte superior</a:t>
            </a:r>
          </a:p>
          <a:p>
            <a:r>
              <a:rPr lang="es-MX" sz="2000" dirty="0"/>
              <a:t> </a:t>
            </a:r>
          </a:p>
        </p:txBody>
      </p:sp>
      <p:sp>
        <p:nvSpPr>
          <p:cNvPr id="5" name="CuadroTexto 4">
            <a:extLst>
              <a:ext uri="{FF2B5EF4-FFF2-40B4-BE49-F238E27FC236}">
                <a16:creationId xmlns:a16="http://schemas.microsoft.com/office/drawing/2014/main" id="{B9A2704B-88DE-4819-BC6C-D78EF7D7259D}"/>
              </a:ext>
            </a:extLst>
          </p:cNvPr>
          <p:cNvSpPr txBox="1"/>
          <p:nvPr/>
        </p:nvSpPr>
        <p:spPr>
          <a:xfrm>
            <a:off x="1240971" y="3892732"/>
            <a:ext cx="9710057" cy="1754326"/>
          </a:xfrm>
          <a:prstGeom prst="rect">
            <a:avLst/>
          </a:prstGeom>
          <a:noFill/>
        </p:spPr>
        <p:txBody>
          <a:bodyPr wrap="square" rtlCol="0">
            <a:spAutoFit/>
          </a:bodyPr>
          <a:lstStyle/>
          <a:p>
            <a:r>
              <a:rPr lang="es-PA" u="sng" dirty="0">
                <a:effectLst>
                  <a:outerShdw blurRad="38100" dist="38100" dir="2700000" algn="tl">
                    <a:srgbClr val="000000">
                      <a:alpha val="43137"/>
                    </a:srgbClr>
                  </a:outerShdw>
                </a:effectLst>
              </a:rPr>
              <a:t>Respuestas:</a:t>
            </a:r>
          </a:p>
          <a:p>
            <a:pPr marL="342900" indent="-342900">
              <a:buFont typeface="+mj-lt"/>
              <a:buAutoNum type="alphaLcParenR"/>
            </a:pPr>
            <a:r>
              <a:rPr lang="es-PA" dirty="0" err="1"/>
              <a:t>Gv</a:t>
            </a:r>
            <a:r>
              <a:rPr lang="es-PA" dirty="0"/>
              <a:t> = </a:t>
            </a:r>
            <a:r>
              <a:rPr lang="es-PA" dirty="0" err="1"/>
              <a:t>Vsal</a:t>
            </a:r>
            <a:r>
              <a:rPr lang="es-PA" dirty="0"/>
              <a:t>/</a:t>
            </a:r>
            <a:r>
              <a:rPr lang="es-PA" dirty="0" err="1"/>
              <a:t>Vsñ</a:t>
            </a:r>
            <a:r>
              <a:rPr lang="es-PA" dirty="0"/>
              <a:t> = -15.24 V/V</a:t>
            </a:r>
          </a:p>
          <a:p>
            <a:pPr marL="342900" indent="-342900">
              <a:buFont typeface="+mj-lt"/>
              <a:buAutoNum type="alphaLcParenR"/>
            </a:pPr>
            <a:r>
              <a:rPr lang="es-PA" dirty="0">
                <a:sym typeface="Symbol" panose="05050102010706020507" pitchFamily="18" charset="2"/>
              </a:rPr>
              <a:t></a:t>
            </a:r>
            <a:r>
              <a:rPr lang="es-PA" baseline="-25000" dirty="0" err="1">
                <a:sym typeface="Symbol" panose="05050102010706020507" pitchFamily="18" charset="2"/>
              </a:rPr>
              <a:t>pCgs</a:t>
            </a:r>
            <a:r>
              <a:rPr lang="es-PA" dirty="0">
                <a:sym typeface="Symbol" panose="05050102010706020507" pitchFamily="18" charset="2"/>
              </a:rPr>
              <a:t> = 1.25 </a:t>
            </a:r>
            <a:r>
              <a:rPr lang="es-PA" dirty="0" err="1">
                <a:sym typeface="Symbol" panose="05050102010706020507" pitchFamily="18" charset="2"/>
              </a:rPr>
              <a:t>Mrad</a:t>
            </a:r>
            <a:r>
              <a:rPr lang="es-PA" dirty="0">
                <a:sym typeface="Symbol" panose="05050102010706020507" pitchFamily="18" charset="2"/>
              </a:rPr>
              <a:t>/</a:t>
            </a:r>
            <a:r>
              <a:rPr lang="es-PA" dirty="0" err="1">
                <a:sym typeface="Symbol" panose="05050102010706020507" pitchFamily="18" charset="2"/>
              </a:rPr>
              <a:t>seg</a:t>
            </a:r>
            <a:r>
              <a:rPr lang="es-PA" dirty="0">
                <a:sym typeface="Symbol" panose="05050102010706020507" pitchFamily="18" charset="2"/>
              </a:rPr>
              <a:t>		 </a:t>
            </a:r>
            <a:r>
              <a:rPr lang="es-PA" baseline="-25000" dirty="0" err="1">
                <a:sym typeface="Symbol" panose="05050102010706020507" pitchFamily="18" charset="2"/>
              </a:rPr>
              <a:t>pCgd</a:t>
            </a:r>
            <a:r>
              <a:rPr lang="es-PA" dirty="0">
                <a:sym typeface="Symbol" panose="05050102010706020507" pitchFamily="18" charset="2"/>
              </a:rPr>
              <a:t> = 249.25 </a:t>
            </a:r>
            <a:r>
              <a:rPr lang="es-PA" dirty="0" err="1">
                <a:sym typeface="Symbol" panose="05050102010706020507" pitchFamily="18" charset="2"/>
              </a:rPr>
              <a:t>Krad</a:t>
            </a:r>
            <a:r>
              <a:rPr lang="es-PA" dirty="0">
                <a:sym typeface="Symbol" panose="05050102010706020507" pitchFamily="18" charset="2"/>
              </a:rPr>
              <a:t>/</a:t>
            </a:r>
            <a:r>
              <a:rPr lang="es-PA" dirty="0" err="1">
                <a:sym typeface="Symbol" panose="05050102010706020507" pitchFamily="18" charset="2"/>
              </a:rPr>
              <a:t>seg</a:t>
            </a:r>
            <a:r>
              <a:rPr lang="es-PA" dirty="0">
                <a:sym typeface="Symbol" panose="05050102010706020507" pitchFamily="18" charset="2"/>
              </a:rPr>
              <a:t> (aplicando Miller da lo mismo)</a:t>
            </a:r>
          </a:p>
          <a:p>
            <a:r>
              <a:rPr lang="es-PA" dirty="0">
                <a:sym typeface="Symbol" panose="05050102010706020507" pitchFamily="18" charset="2"/>
              </a:rPr>
              <a:t>			Polo dominante 			</a:t>
            </a:r>
            <a:r>
              <a:rPr lang="es-PA" baseline="-25000" dirty="0" err="1">
                <a:sym typeface="Symbol" panose="05050102010706020507" pitchFamily="18" charset="2"/>
              </a:rPr>
              <a:t>cs</a:t>
            </a:r>
            <a:r>
              <a:rPr lang="es-PA" dirty="0">
                <a:sym typeface="Symbol" panose="05050102010706020507" pitchFamily="18" charset="2"/>
              </a:rPr>
              <a:t> = 249.25 </a:t>
            </a:r>
            <a:r>
              <a:rPr lang="es-PA" dirty="0" err="1">
                <a:sym typeface="Symbol" panose="05050102010706020507" pitchFamily="18" charset="2"/>
              </a:rPr>
              <a:t>Krad</a:t>
            </a:r>
            <a:r>
              <a:rPr lang="es-PA" dirty="0">
                <a:sym typeface="Symbol" panose="05050102010706020507" pitchFamily="18" charset="2"/>
              </a:rPr>
              <a:t>/</a:t>
            </a:r>
            <a:r>
              <a:rPr lang="es-PA" dirty="0" err="1">
                <a:sym typeface="Symbol" panose="05050102010706020507" pitchFamily="18" charset="2"/>
              </a:rPr>
              <a:t>seg</a:t>
            </a:r>
            <a:r>
              <a:rPr lang="es-PA" dirty="0">
                <a:sym typeface="Symbol" panose="05050102010706020507" pitchFamily="18" charset="2"/>
              </a:rPr>
              <a:t>		</a:t>
            </a:r>
            <a:r>
              <a:rPr lang="es-PA" dirty="0" err="1">
                <a:sym typeface="Symbol" panose="05050102010706020507" pitchFamily="18" charset="2"/>
              </a:rPr>
              <a:t>f</a:t>
            </a:r>
            <a:r>
              <a:rPr lang="es-PA" baseline="-25000" dirty="0" err="1">
                <a:sym typeface="Symbol" panose="05050102010706020507" pitchFamily="18" charset="2"/>
              </a:rPr>
              <a:t>cs</a:t>
            </a:r>
            <a:r>
              <a:rPr lang="es-PA" dirty="0">
                <a:sym typeface="Symbol" panose="05050102010706020507" pitchFamily="18" charset="2"/>
              </a:rPr>
              <a:t> = 39.67 KHz</a:t>
            </a:r>
          </a:p>
          <a:p>
            <a:r>
              <a:rPr lang="es-PA" dirty="0">
                <a:sym typeface="Symbol" panose="05050102010706020507" pitchFamily="18" charset="2"/>
              </a:rPr>
              <a:t>			Suma constantes de tiempo 	</a:t>
            </a:r>
            <a:r>
              <a:rPr lang="es-PA" baseline="-25000" dirty="0" err="1">
                <a:sym typeface="Symbol" panose="05050102010706020507" pitchFamily="18" charset="2"/>
              </a:rPr>
              <a:t>cs</a:t>
            </a:r>
            <a:r>
              <a:rPr lang="es-PA" dirty="0">
                <a:sym typeface="Symbol" panose="05050102010706020507" pitchFamily="18" charset="2"/>
              </a:rPr>
              <a:t> = 207.8 </a:t>
            </a:r>
            <a:r>
              <a:rPr lang="es-PA" dirty="0" err="1">
                <a:sym typeface="Symbol" panose="05050102010706020507" pitchFamily="18" charset="2"/>
              </a:rPr>
              <a:t>Krad</a:t>
            </a:r>
            <a:r>
              <a:rPr lang="es-PA" dirty="0">
                <a:sym typeface="Symbol" panose="05050102010706020507" pitchFamily="18" charset="2"/>
              </a:rPr>
              <a:t>/</a:t>
            </a:r>
            <a:r>
              <a:rPr lang="es-PA" dirty="0" err="1">
                <a:sym typeface="Symbol" panose="05050102010706020507" pitchFamily="18" charset="2"/>
              </a:rPr>
              <a:t>seg</a:t>
            </a:r>
            <a:r>
              <a:rPr lang="es-PA" dirty="0">
                <a:sym typeface="Symbol" panose="05050102010706020507" pitchFamily="18" charset="2"/>
              </a:rPr>
              <a:t>	 	</a:t>
            </a:r>
            <a:r>
              <a:rPr lang="es-PA" dirty="0" err="1">
                <a:sym typeface="Symbol" panose="05050102010706020507" pitchFamily="18" charset="2"/>
              </a:rPr>
              <a:t>f</a:t>
            </a:r>
            <a:r>
              <a:rPr lang="es-PA" baseline="-25000" dirty="0" err="1">
                <a:sym typeface="Symbol" panose="05050102010706020507" pitchFamily="18" charset="2"/>
              </a:rPr>
              <a:t>cs</a:t>
            </a:r>
            <a:r>
              <a:rPr lang="es-PA" dirty="0">
                <a:sym typeface="Symbol" panose="05050102010706020507" pitchFamily="18" charset="2"/>
              </a:rPr>
              <a:t> = 33 KHz</a:t>
            </a:r>
            <a:endParaRPr lang="es-PA" dirty="0"/>
          </a:p>
          <a:p>
            <a:pPr marL="342900" indent="-342900">
              <a:buFont typeface="+mj-lt"/>
              <a:buAutoNum type="alphaLcParenR"/>
            </a:pPr>
            <a:endParaRPr lang="es-MX" dirty="0"/>
          </a:p>
        </p:txBody>
      </p:sp>
    </p:spTree>
    <p:extLst>
      <p:ext uri="{BB962C8B-B14F-4D97-AF65-F5344CB8AC3E}">
        <p14:creationId xmlns:p14="http://schemas.microsoft.com/office/powerpoint/2010/main" val="2683211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358F77-07E4-40FA-A50A-BD2B624314DD}"/>
              </a:ext>
            </a:extLst>
          </p:cNvPr>
          <p:cNvSpPr>
            <a:spLocks noGrp="1"/>
          </p:cNvSpPr>
          <p:nvPr>
            <p:ph type="title"/>
          </p:nvPr>
        </p:nvSpPr>
        <p:spPr>
          <a:xfrm>
            <a:off x="983443" y="235339"/>
            <a:ext cx="10364451" cy="1596177"/>
          </a:xfrm>
        </p:spPr>
        <p:txBody>
          <a:bodyPr/>
          <a:lstStyle/>
          <a:p>
            <a:r>
              <a:rPr lang="es-PA" dirty="0"/>
              <a:t>Ejemplo III</a:t>
            </a:r>
            <a:endParaRPr lang="es-MX" dirty="0"/>
          </a:p>
        </p:txBody>
      </p:sp>
      <p:sp>
        <p:nvSpPr>
          <p:cNvPr id="4" name="CuadroTexto 3">
            <a:extLst>
              <a:ext uri="{FF2B5EF4-FFF2-40B4-BE49-F238E27FC236}">
                <a16:creationId xmlns:a16="http://schemas.microsoft.com/office/drawing/2014/main" id="{D14CB04F-D5CD-4792-AD88-B3029064965D}"/>
              </a:ext>
            </a:extLst>
          </p:cNvPr>
          <p:cNvSpPr txBox="1"/>
          <p:nvPr/>
        </p:nvSpPr>
        <p:spPr>
          <a:xfrm>
            <a:off x="913774" y="2081348"/>
            <a:ext cx="5182226" cy="3108543"/>
          </a:xfrm>
          <a:prstGeom prst="rect">
            <a:avLst/>
          </a:prstGeom>
          <a:noFill/>
        </p:spPr>
        <p:txBody>
          <a:bodyPr wrap="square" rtlCol="0">
            <a:spAutoFit/>
          </a:bodyPr>
          <a:lstStyle/>
          <a:p>
            <a:r>
              <a:rPr lang="es-MX" sz="2800" dirty="0"/>
              <a:t>El amplificador de la figura está polarizado para operar a I</a:t>
            </a:r>
            <a:r>
              <a:rPr lang="es-MX" sz="2800" baseline="-25000" dirty="0"/>
              <a:t>D</a:t>
            </a:r>
            <a:r>
              <a:rPr lang="es-MX" sz="2800" dirty="0"/>
              <a:t> = 1 mA y </a:t>
            </a:r>
            <a:r>
              <a:rPr lang="es-MX" sz="2800" dirty="0" err="1"/>
              <a:t>g</a:t>
            </a:r>
            <a:r>
              <a:rPr lang="es-MX" sz="2800" baseline="-25000" dirty="0" err="1"/>
              <a:t>m</a:t>
            </a:r>
            <a:r>
              <a:rPr lang="es-MX" sz="2800" dirty="0"/>
              <a:t> = 1 mA/V.  Despreciando r</a:t>
            </a:r>
            <a:r>
              <a:rPr lang="es-MX" sz="2800" baseline="-25000" dirty="0"/>
              <a:t>o</a:t>
            </a:r>
            <a:r>
              <a:rPr lang="es-MX" sz="2800" dirty="0"/>
              <a:t>, encuentre la ganancia de banda media.  Encuentre el valor de Cs que coloca a </a:t>
            </a:r>
            <a:r>
              <a:rPr lang="es-MX" sz="2800" dirty="0" err="1"/>
              <a:t>fc</a:t>
            </a:r>
            <a:r>
              <a:rPr lang="es-MX" sz="2800" baseline="-25000" dirty="0" err="1"/>
              <a:t>i</a:t>
            </a:r>
            <a:r>
              <a:rPr lang="es-MX" sz="2800" dirty="0"/>
              <a:t> = 10 Hz.</a:t>
            </a:r>
          </a:p>
          <a:p>
            <a:endParaRPr lang="es-MX" sz="2800" dirty="0"/>
          </a:p>
        </p:txBody>
      </p:sp>
      <p:pic>
        <p:nvPicPr>
          <p:cNvPr id="5" name="Picture 1">
            <a:extLst>
              <a:ext uri="{FF2B5EF4-FFF2-40B4-BE49-F238E27FC236}">
                <a16:creationId xmlns:a16="http://schemas.microsoft.com/office/drawing/2014/main" id="{E217C97D-0F46-4957-A343-37FBCF22DCD5}"/>
              </a:ext>
            </a:extLst>
          </p:cNvPr>
          <p:cNvPicPr/>
          <p:nvPr/>
        </p:nvPicPr>
        <p:blipFill rotWithShape="1">
          <a:blip r:embed="rId2">
            <a:extLst>
              <a:ext uri="{28A0092B-C50C-407E-A947-70E740481C1C}">
                <a14:useLocalDpi xmlns:a14="http://schemas.microsoft.com/office/drawing/2010/main" val="0"/>
              </a:ext>
            </a:extLst>
          </a:blip>
          <a:srcRect l="34200" t="18685" r="36799" b="31108"/>
          <a:stretch/>
        </p:blipFill>
        <p:spPr bwMode="auto">
          <a:xfrm>
            <a:off x="6635932" y="1898469"/>
            <a:ext cx="4642294" cy="42348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5819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66741-C32A-4825-9FE4-8C1D38A7BB22}"/>
              </a:ext>
            </a:extLst>
          </p:cNvPr>
          <p:cNvSpPr>
            <a:spLocks noGrp="1"/>
          </p:cNvSpPr>
          <p:nvPr>
            <p:ph type="title"/>
          </p:nvPr>
        </p:nvSpPr>
        <p:spPr>
          <a:xfrm>
            <a:off x="913774" y="152352"/>
            <a:ext cx="10364451" cy="1596177"/>
          </a:xfrm>
        </p:spPr>
        <p:txBody>
          <a:bodyPr/>
          <a:lstStyle/>
          <a:p>
            <a:r>
              <a:rPr lang="es-PA" dirty="0"/>
              <a:t>Diagrama Asintótico de Bode</a:t>
            </a:r>
            <a:endParaRPr lang="es-MX" dirty="0"/>
          </a:p>
        </p:txBody>
      </p:sp>
      <p:sp>
        <p:nvSpPr>
          <p:cNvPr id="3" name="Marcador de contenido 2">
            <a:extLst>
              <a:ext uri="{FF2B5EF4-FFF2-40B4-BE49-F238E27FC236}">
                <a16:creationId xmlns:a16="http://schemas.microsoft.com/office/drawing/2014/main" id="{4EB8F890-572E-43D4-8649-8A8212ED2B47}"/>
              </a:ext>
            </a:extLst>
          </p:cNvPr>
          <p:cNvSpPr>
            <a:spLocks noGrp="1"/>
          </p:cNvSpPr>
          <p:nvPr>
            <p:ph sz="quarter" idx="13"/>
          </p:nvPr>
        </p:nvSpPr>
        <p:spPr>
          <a:xfrm>
            <a:off x="914399" y="1685365"/>
            <a:ext cx="10363826" cy="4858870"/>
          </a:xfrm>
        </p:spPr>
        <p:txBody>
          <a:bodyPr/>
          <a:lstStyle/>
          <a:p>
            <a:pPr marL="0" indent="0">
              <a:buNone/>
            </a:pPr>
            <a:r>
              <a:rPr lang="es-PA" dirty="0"/>
              <a:t>Una de las ventajas del Diagrama de Bode es que se puede representar de manera asintótica.  Esta representación facilita la diagramación del mismo de manera manual.</a:t>
            </a:r>
          </a:p>
          <a:p>
            <a:pPr marL="0" indent="0">
              <a:buNone/>
            </a:pPr>
            <a:r>
              <a:rPr lang="es-PA" dirty="0"/>
              <a:t>En ambos diagramas de bode (Magnitud y fase) se aplican las propiedades de los logaritmos (Magnitud) y exponenciales (fase), de modo que los productos de términos se puedan convertir en sumas.  Y luego se aplican aproximaciones, que hacen que cada una de las gráficas de los términos sumandos, se puedan graficar con líneas rectas por tramos (o continuas).</a:t>
            </a:r>
          </a:p>
          <a:p>
            <a:pPr marL="0" indent="0">
              <a:buNone/>
            </a:pPr>
            <a:r>
              <a:rPr lang="es-PA" dirty="0"/>
              <a:t>Finalmente la grafica individual de cada uno de estos términos sumandos, se suman, lo cual hace muy fácil la representación del diagrama de Bode.</a:t>
            </a:r>
          </a:p>
          <a:p>
            <a:pPr marL="0" indent="0">
              <a:buNone/>
            </a:pPr>
            <a:endParaRPr lang="es-MX" dirty="0"/>
          </a:p>
        </p:txBody>
      </p:sp>
    </p:spTree>
    <p:extLst>
      <p:ext uri="{BB962C8B-B14F-4D97-AF65-F5344CB8AC3E}">
        <p14:creationId xmlns:p14="http://schemas.microsoft.com/office/powerpoint/2010/main" val="2037560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F58EE-28FF-4396-A697-F0E52BE97663}"/>
              </a:ext>
            </a:extLst>
          </p:cNvPr>
          <p:cNvSpPr>
            <a:spLocks noGrp="1"/>
          </p:cNvSpPr>
          <p:nvPr>
            <p:ph type="title"/>
          </p:nvPr>
        </p:nvSpPr>
        <p:spPr>
          <a:xfrm>
            <a:off x="913774" y="392095"/>
            <a:ext cx="10364451" cy="1596177"/>
          </a:xfrm>
        </p:spPr>
        <p:txBody>
          <a:bodyPr/>
          <a:lstStyle/>
          <a:p>
            <a:r>
              <a:rPr lang="es-PA" dirty="0"/>
              <a:t>Ejemplo Diagrama Asintótico de Bode</a:t>
            </a:r>
            <a:endParaRPr lang="es-MX"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F9EB7B1D-6720-46B4-8CB2-46082C59D112}"/>
                  </a:ext>
                </a:extLst>
              </p:cNvPr>
              <p:cNvSpPr txBox="1">
                <a:spLocks noGrp="1"/>
              </p:cNvSpPr>
              <p:nvPr>
                <p:ph sz="quarter" idx="13"/>
              </p:nvPr>
            </p:nvSpPr>
            <p:spPr>
              <a:xfrm>
                <a:off x="913774" y="1681208"/>
                <a:ext cx="3360599" cy="782265"/>
              </a:xfrm>
              <a:prstGeom prst="rect">
                <a:avLst/>
              </a:prstGeom>
              <a:noFill/>
            </p:spPr>
            <p:txBody>
              <a:bodyPr wrap="none" lIns="0" tIns="0" rIns="0" bIns="0" rtlCol="0">
                <a:spAutoFit/>
              </a:bodyPr>
              <a:lstStyle/>
              <a:p>
                <a:pPr marL="0" indent="0">
                  <a:buNone/>
                </a:pPr>
                <a14:m>
                  <m:oMathPara xmlns:m="http://schemas.openxmlformats.org/officeDocument/2006/math">
                    <m:oMathParaPr>
                      <m:jc m:val="center"/>
                    </m:oMathParaPr>
                    <m:oMath xmlns:m="http://schemas.openxmlformats.org/officeDocument/2006/math">
                      <m:r>
                        <a:rPr lang="es-PA" b="0" i="1" smtClean="0">
                          <a:latin typeface="Cambria Math" panose="02040503050406030204" pitchFamily="18" charset="0"/>
                        </a:rPr>
                        <m:t>𝐻</m:t>
                      </m:r>
                      <m:d>
                        <m:dPr>
                          <m:ctrlPr>
                            <a:rPr lang="es-PA" b="0" i="1" smtClean="0">
                              <a:latin typeface="Cambria Math" panose="02040503050406030204" pitchFamily="18" charset="0"/>
                            </a:rPr>
                          </m:ctrlPr>
                        </m:dPr>
                        <m:e>
                          <m:r>
                            <a:rPr lang="es-PA" b="0" i="1" smtClean="0">
                              <a:latin typeface="Cambria Math" panose="02040503050406030204" pitchFamily="18" charset="0"/>
                            </a:rPr>
                            <m:t>𝑠</m:t>
                          </m:r>
                        </m:e>
                      </m:d>
                      <m:r>
                        <a:rPr lang="es-PA" b="0" i="1" smtClean="0">
                          <a:latin typeface="Cambria Math" panose="02040503050406030204" pitchFamily="18" charset="0"/>
                        </a:rPr>
                        <m:t>=</m:t>
                      </m:r>
                      <m:f>
                        <m:fPr>
                          <m:ctrlPr>
                            <a:rPr lang="es-PA" b="0" i="1" smtClean="0">
                              <a:latin typeface="Cambria Math" panose="02040503050406030204" pitchFamily="18" charset="0"/>
                            </a:rPr>
                          </m:ctrlPr>
                        </m:fPr>
                        <m:num>
                          <m:r>
                            <a:rPr lang="es-PA" b="0" i="1" smtClean="0">
                              <a:latin typeface="Cambria Math" panose="02040503050406030204" pitchFamily="18" charset="0"/>
                            </a:rPr>
                            <m:t>𝑠</m:t>
                          </m:r>
                          <m:d>
                            <m:dPr>
                              <m:ctrlPr>
                                <a:rPr lang="es-PA" b="0" i="1" smtClean="0">
                                  <a:latin typeface="Cambria Math" panose="02040503050406030204" pitchFamily="18" charset="0"/>
                                </a:rPr>
                              </m:ctrlPr>
                            </m:dPr>
                            <m:e>
                              <m:r>
                                <a:rPr lang="es-PA" b="0" i="1" smtClean="0">
                                  <a:latin typeface="Cambria Math" panose="02040503050406030204" pitchFamily="18" charset="0"/>
                                </a:rPr>
                                <m:t>𝑠</m:t>
                              </m:r>
                              <m:r>
                                <a:rPr lang="es-PA" b="0" i="1" smtClean="0">
                                  <a:latin typeface="Cambria Math" panose="02040503050406030204" pitchFamily="18" charset="0"/>
                                </a:rPr>
                                <m:t>+2000000</m:t>
                              </m:r>
                            </m:e>
                          </m:d>
                        </m:num>
                        <m:den>
                          <m:r>
                            <a:rPr lang="es-PA" b="0" i="1" smtClean="0">
                              <a:latin typeface="Cambria Math" panose="02040503050406030204" pitchFamily="18" charset="0"/>
                            </a:rPr>
                            <m:t>(</m:t>
                          </m:r>
                          <m:r>
                            <a:rPr lang="es-PA" b="0" i="1" smtClean="0">
                              <a:latin typeface="Cambria Math" panose="02040503050406030204" pitchFamily="18" charset="0"/>
                            </a:rPr>
                            <m:t>𝑠</m:t>
                          </m:r>
                          <m:r>
                            <a:rPr lang="es-PA" b="0" i="1" smtClean="0">
                              <a:latin typeface="Cambria Math" panose="02040503050406030204" pitchFamily="18" charset="0"/>
                            </a:rPr>
                            <m:t>+10)(</m:t>
                          </m:r>
                          <m:r>
                            <a:rPr lang="es-PA" b="0" i="1" smtClean="0">
                              <a:latin typeface="Cambria Math" panose="02040503050406030204" pitchFamily="18" charset="0"/>
                            </a:rPr>
                            <m:t>𝑠</m:t>
                          </m:r>
                          <m:r>
                            <a:rPr lang="es-PA" b="0" i="1" smtClean="0">
                              <a:latin typeface="Cambria Math" panose="02040503050406030204" pitchFamily="18" charset="0"/>
                            </a:rPr>
                            <m:t>+100000)</m:t>
                          </m:r>
                        </m:den>
                      </m:f>
                    </m:oMath>
                  </m:oMathPara>
                </a14:m>
                <a:endParaRPr lang="es-MX" dirty="0"/>
              </a:p>
            </p:txBody>
          </p:sp>
        </mc:Choice>
        <mc:Fallback xmlns="">
          <p:sp>
            <p:nvSpPr>
              <p:cNvPr id="4" name="Marcador de contenido 3">
                <a:extLst>
                  <a:ext uri="{FF2B5EF4-FFF2-40B4-BE49-F238E27FC236}">
                    <a16:creationId xmlns:a16="http://schemas.microsoft.com/office/drawing/2014/main" id="{F9EB7B1D-6720-46B4-8CB2-46082C59D112}"/>
                  </a:ext>
                </a:extLst>
              </p:cNvPr>
              <p:cNvSpPr txBox="1">
                <a:spLocks noGrp="1" noRot="1" noChangeAspect="1" noMove="1" noResize="1" noEditPoints="1" noAdjustHandles="1" noChangeArrowheads="1" noChangeShapeType="1" noTextEdit="1"/>
              </p:cNvSpPr>
              <p:nvPr>
                <p:ph sz="quarter" idx="13"/>
              </p:nvPr>
            </p:nvSpPr>
            <p:spPr>
              <a:xfrm>
                <a:off x="913774" y="1681208"/>
                <a:ext cx="3360599" cy="782265"/>
              </a:xfrm>
              <a:prstGeom prst="rect">
                <a:avLst/>
              </a:prstGeom>
              <a:blipFill>
                <a:blip r:embed="rId2"/>
                <a:stretch>
                  <a:fillRect/>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A0C26240-1D66-4EBD-8F70-860081C18502}"/>
              </a:ext>
            </a:extLst>
          </p:cNvPr>
          <p:cNvSpPr txBox="1"/>
          <p:nvPr/>
        </p:nvSpPr>
        <p:spPr>
          <a:xfrm>
            <a:off x="896156" y="3059816"/>
            <a:ext cx="3882429" cy="707886"/>
          </a:xfrm>
          <a:prstGeom prst="rect">
            <a:avLst/>
          </a:prstGeom>
          <a:noFill/>
        </p:spPr>
        <p:txBody>
          <a:bodyPr wrap="square" rtlCol="0">
            <a:spAutoFit/>
          </a:bodyPr>
          <a:lstStyle/>
          <a:p>
            <a:r>
              <a:rPr lang="es-PA" sz="2000" dirty="0"/>
              <a:t>1.- Se escribe en forma apropiada la función de transferencia </a:t>
            </a:r>
            <a:endParaRPr lang="es-MX" sz="2000" dirty="0"/>
          </a:p>
        </p:txBody>
      </p:sp>
      <mc:AlternateContent xmlns:mc="http://schemas.openxmlformats.org/markup-compatibility/2006" xmlns:a14="http://schemas.microsoft.com/office/drawing/2010/main">
        <mc:Choice Requires="a14">
          <p:sp>
            <p:nvSpPr>
              <p:cNvPr id="8" name="Marcador de contenido 3">
                <a:extLst>
                  <a:ext uri="{FF2B5EF4-FFF2-40B4-BE49-F238E27FC236}">
                    <a16:creationId xmlns:a16="http://schemas.microsoft.com/office/drawing/2014/main" id="{477B2AE3-7169-48FF-8FE7-56F27910981F}"/>
                  </a:ext>
                </a:extLst>
              </p:cNvPr>
              <p:cNvSpPr txBox="1">
                <a:spLocks/>
              </p:cNvSpPr>
              <p:nvPr/>
            </p:nvSpPr>
            <p:spPr>
              <a:xfrm>
                <a:off x="870231" y="3888960"/>
                <a:ext cx="4747582" cy="1158651"/>
              </a:xfrm>
              <a:prstGeom prst="rect">
                <a:avLst/>
              </a:prstGeom>
              <a:noFill/>
            </p:spPr>
            <p:txBody>
              <a:bodyPr vert="horz" wrap="none" lIns="0" tIns="0" rIns="0" bIns="0" rtlCol="0">
                <a:sp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14:m>
                  <m:oMathPara xmlns:m="http://schemas.openxmlformats.org/officeDocument/2006/math">
                    <m:oMathParaPr>
                      <m:jc m:val="center"/>
                    </m:oMathParaPr>
                    <m:oMath xmlns:m="http://schemas.openxmlformats.org/officeDocument/2006/math">
                      <m:r>
                        <a:rPr lang="es-PA" i="1" smtClean="0">
                          <a:latin typeface="Cambria Math" panose="02040503050406030204" pitchFamily="18" charset="0"/>
                        </a:rPr>
                        <m:t>𝐻</m:t>
                      </m:r>
                      <m:d>
                        <m:dPr>
                          <m:ctrlPr>
                            <a:rPr lang="es-PA" i="1" smtClean="0">
                              <a:latin typeface="Cambria Math" panose="02040503050406030204" pitchFamily="18" charset="0"/>
                            </a:rPr>
                          </m:ctrlPr>
                        </m:dPr>
                        <m:e>
                          <m:r>
                            <a:rPr lang="es-PA" i="1" smtClean="0">
                              <a:latin typeface="Cambria Math" panose="02040503050406030204" pitchFamily="18" charset="0"/>
                            </a:rPr>
                            <m:t>𝑠</m:t>
                          </m:r>
                        </m:e>
                      </m:d>
                      <m:r>
                        <a:rPr lang="es-PA" i="1" smtClean="0">
                          <a:latin typeface="Cambria Math" panose="02040503050406030204" pitchFamily="18" charset="0"/>
                        </a:rPr>
                        <m:t>=</m:t>
                      </m:r>
                      <m:f>
                        <m:fPr>
                          <m:ctrlPr>
                            <a:rPr lang="es-PA" i="1" smtClean="0">
                              <a:latin typeface="Cambria Math" panose="02040503050406030204" pitchFamily="18" charset="0"/>
                            </a:rPr>
                          </m:ctrlPr>
                        </m:fPr>
                        <m:num>
                          <m:r>
                            <a:rPr lang="es-PA" b="0" i="1" smtClean="0">
                              <a:latin typeface="Cambria Math" panose="02040503050406030204" pitchFamily="18" charset="0"/>
                            </a:rPr>
                            <m:t>2000000</m:t>
                          </m:r>
                          <m:r>
                            <a:rPr lang="es-PA" i="1">
                              <a:latin typeface="Cambria Math" panose="02040503050406030204" pitchFamily="18" charset="0"/>
                            </a:rPr>
                            <m:t>𝑠</m:t>
                          </m:r>
                          <m:d>
                            <m:dPr>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a:rPr lang="es-PA" i="1">
                                      <a:latin typeface="Cambria Math" panose="02040503050406030204" pitchFamily="18" charset="0"/>
                                    </a:rPr>
                                    <m:t>𝑠</m:t>
                                  </m:r>
                                </m:num>
                                <m:den>
                                  <m:r>
                                    <a:rPr lang="es-PA" b="0" i="1" smtClean="0">
                                      <a:latin typeface="Cambria Math" panose="02040503050406030204" pitchFamily="18" charset="0"/>
                                    </a:rPr>
                                    <m:t>2000000</m:t>
                                  </m:r>
                                </m:den>
                              </m:f>
                              <m:r>
                                <a:rPr lang="es-PA" i="1" smtClean="0">
                                  <a:latin typeface="Cambria Math" panose="02040503050406030204" pitchFamily="18" charset="0"/>
                                </a:rPr>
                                <m:t>+1</m:t>
                              </m:r>
                            </m:e>
                          </m:d>
                        </m:num>
                        <m:den>
                          <m:r>
                            <a:rPr lang="es-PA" i="1" smtClean="0">
                              <a:latin typeface="Cambria Math" panose="02040503050406030204" pitchFamily="18" charset="0"/>
                            </a:rPr>
                            <m:t>10</m:t>
                          </m:r>
                          <m:d>
                            <m:dPr>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a:rPr lang="es-PA" i="1">
                                      <a:latin typeface="Cambria Math" panose="02040503050406030204" pitchFamily="18" charset="0"/>
                                    </a:rPr>
                                    <m:t>𝑠</m:t>
                                  </m:r>
                                </m:num>
                                <m:den>
                                  <m:r>
                                    <a:rPr lang="es-PA" i="1">
                                      <a:latin typeface="Cambria Math" panose="02040503050406030204" pitchFamily="18" charset="0"/>
                                    </a:rPr>
                                    <m:t>10</m:t>
                                  </m:r>
                                </m:den>
                              </m:f>
                              <m:r>
                                <a:rPr lang="es-PA" i="1" smtClean="0">
                                  <a:latin typeface="Cambria Math" panose="02040503050406030204" pitchFamily="18" charset="0"/>
                                </a:rPr>
                                <m:t>+</m:t>
                              </m:r>
                              <m:r>
                                <a:rPr lang="es-PA" b="0" i="1" smtClean="0">
                                  <a:latin typeface="Cambria Math" panose="02040503050406030204" pitchFamily="18" charset="0"/>
                                </a:rPr>
                                <m:t>1</m:t>
                              </m:r>
                            </m:e>
                          </m:d>
                          <m:r>
                            <a:rPr lang="es-PA" b="0" i="1" smtClean="0">
                              <a:latin typeface="Cambria Math" panose="02040503050406030204" pitchFamily="18" charset="0"/>
                            </a:rPr>
                            <m:t>100000</m:t>
                          </m:r>
                          <m:d>
                            <m:dPr>
                              <m:ctrlPr>
                                <a:rPr lang="es-PA" b="0" i="1" smtClean="0">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𝑠</m:t>
                                  </m:r>
                                </m:num>
                                <m:den>
                                  <m:r>
                                    <a:rPr lang="es-PA" i="1">
                                      <a:latin typeface="Cambria Math" panose="02040503050406030204" pitchFamily="18" charset="0"/>
                                    </a:rPr>
                                    <m:t>100000</m:t>
                                  </m:r>
                                </m:den>
                              </m:f>
                              <m:r>
                                <a:rPr lang="es-PA" i="1">
                                  <a:latin typeface="Cambria Math" panose="02040503050406030204" pitchFamily="18" charset="0"/>
                                </a:rPr>
                                <m:t>+1</m:t>
                              </m:r>
                            </m:e>
                          </m:d>
                        </m:den>
                      </m:f>
                    </m:oMath>
                  </m:oMathPara>
                </a14:m>
                <a:endParaRPr lang="es-MX" dirty="0"/>
              </a:p>
            </p:txBody>
          </p:sp>
        </mc:Choice>
        <mc:Fallback xmlns="">
          <p:sp>
            <p:nvSpPr>
              <p:cNvPr id="8" name="Marcador de contenido 3">
                <a:extLst>
                  <a:ext uri="{FF2B5EF4-FFF2-40B4-BE49-F238E27FC236}">
                    <a16:creationId xmlns:a16="http://schemas.microsoft.com/office/drawing/2014/main" id="{477B2AE3-7169-48FF-8FE7-56F27910981F}"/>
                  </a:ext>
                </a:extLst>
              </p:cNvPr>
              <p:cNvSpPr txBox="1">
                <a:spLocks noRot="1" noChangeAspect="1" noMove="1" noResize="1" noEditPoints="1" noAdjustHandles="1" noChangeArrowheads="1" noChangeShapeType="1" noTextEdit="1"/>
              </p:cNvSpPr>
              <p:nvPr/>
            </p:nvSpPr>
            <p:spPr>
              <a:xfrm>
                <a:off x="870231" y="3888960"/>
                <a:ext cx="4747582" cy="1158651"/>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Marcador de contenido 3">
                <a:extLst>
                  <a:ext uri="{FF2B5EF4-FFF2-40B4-BE49-F238E27FC236}">
                    <a16:creationId xmlns:a16="http://schemas.microsoft.com/office/drawing/2014/main" id="{931F2026-5439-4E9F-BB9D-475B3417B9B3}"/>
                  </a:ext>
                </a:extLst>
              </p:cNvPr>
              <p:cNvSpPr txBox="1">
                <a:spLocks/>
              </p:cNvSpPr>
              <p:nvPr/>
            </p:nvSpPr>
            <p:spPr>
              <a:xfrm>
                <a:off x="957319" y="5050313"/>
                <a:ext cx="3576813" cy="1158651"/>
              </a:xfrm>
              <a:prstGeom prst="rect">
                <a:avLst/>
              </a:prstGeom>
              <a:noFill/>
            </p:spPr>
            <p:txBody>
              <a:bodyPr vert="horz" wrap="none" lIns="0" tIns="0" rIns="0" bIns="0" rtlCol="0">
                <a:sp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14:m>
                  <m:oMathPara xmlns:m="http://schemas.openxmlformats.org/officeDocument/2006/math">
                    <m:oMathParaPr>
                      <m:jc m:val="center"/>
                    </m:oMathParaPr>
                    <m:oMath xmlns:m="http://schemas.openxmlformats.org/officeDocument/2006/math">
                      <m:r>
                        <a:rPr lang="es-PA" i="1" smtClean="0">
                          <a:latin typeface="Cambria Math" panose="02040503050406030204" pitchFamily="18" charset="0"/>
                        </a:rPr>
                        <m:t>𝐻</m:t>
                      </m:r>
                      <m:d>
                        <m:dPr>
                          <m:ctrlPr>
                            <a:rPr lang="es-PA" i="1" smtClean="0">
                              <a:latin typeface="Cambria Math" panose="02040503050406030204" pitchFamily="18" charset="0"/>
                            </a:rPr>
                          </m:ctrlPr>
                        </m:dPr>
                        <m:e>
                          <m:r>
                            <a:rPr lang="es-PA" i="1" smtClean="0">
                              <a:latin typeface="Cambria Math" panose="02040503050406030204" pitchFamily="18" charset="0"/>
                            </a:rPr>
                            <m:t>𝑠</m:t>
                          </m:r>
                        </m:e>
                      </m:d>
                      <m:r>
                        <a:rPr lang="es-PA" i="1" smtClean="0">
                          <a:latin typeface="Cambria Math" panose="02040503050406030204" pitchFamily="18" charset="0"/>
                        </a:rPr>
                        <m:t>=</m:t>
                      </m:r>
                      <m:f>
                        <m:fPr>
                          <m:ctrlPr>
                            <a:rPr lang="es-PA" i="1" smtClean="0">
                              <a:latin typeface="Cambria Math" panose="02040503050406030204" pitchFamily="18" charset="0"/>
                            </a:rPr>
                          </m:ctrlPr>
                        </m:fPr>
                        <m:num>
                          <m:r>
                            <a:rPr lang="es-PA" b="0" i="1" smtClean="0">
                              <a:latin typeface="Cambria Math" panose="02040503050406030204" pitchFamily="18" charset="0"/>
                            </a:rPr>
                            <m:t>2</m:t>
                          </m:r>
                          <m:r>
                            <a:rPr lang="es-PA" i="1">
                              <a:latin typeface="Cambria Math" panose="02040503050406030204" pitchFamily="18" charset="0"/>
                            </a:rPr>
                            <m:t>𝑠</m:t>
                          </m:r>
                          <m:d>
                            <m:dPr>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a:rPr lang="es-PA" i="1">
                                      <a:latin typeface="Cambria Math" panose="02040503050406030204" pitchFamily="18" charset="0"/>
                                    </a:rPr>
                                    <m:t>𝑠</m:t>
                                  </m:r>
                                </m:num>
                                <m:den>
                                  <m:r>
                                    <a:rPr lang="es-PA" b="0" i="1" smtClean="0">
                                      <a:latin typeface="Cambria Math" panose="02040503050406030204" pitchFamily="18" charset="0"/>
                                    </a:rPr>
                                    <m:t>2000000</m:t>
                                  </m:r>
                                </m:den>
                              </m:f>
                              <m:r>
                                <a:rPr lang="es-PA" i="1" smtClean="0">
                                  <a:latin typeface="Cambria Math" panose="02040503050406030204" pitchFamily="18" charset="0"/>
                                </a:rPr>
                                <m:t>+1</m:t>
                              </m:r>
                            </m:e>
                          </m:d>
                        </m:num>
                        <m:den>
                          <m:d>
                            <m:dPr>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a:rPr lang="es-PA" i="1">
                                      <a:latin typeface="Cambria Math" panose="02040503050406030204" pitchFamily="18" charset="0"/>
                                    </a:rPr>
                                    <m:t>𝑠</m:t>
                                  </m:r>
                                </m:num>
                                <m:den>
                                  <m:r>
                                    <a:rPr lang="es-PA" i="1">
                                      <a:latin typeface="Cambria Math" panose="02040503050406030204" pitchFamily="18" charset="0"/>
                                    </a:rPr>
                                    <m:t>10</m:t>
                                  </m:r>
                                </m:den>
                              </m:f>
                              <m:r>
                                <a:rPr lang="es-PA" i="1" smtClean="0">
                                  <a:latin typeface="Cambria Math" panose="02040503050406030204" pitchFamily="18" charset="0"/>
                                </a:rPr>
                                <m:t>+</m:t>
                              </m:r>
                              <m:r>
                                <a:rPr lang="es-PA" b="0" i="1" smtClean="0">
                                  <a:latin typeface="Cambria Math" panose="02040503050406030204" pitchFamily="18" charset="0"/>
                                </a:rPr>
                                <m:t>1</m:t>
                              </m:r>
                            </m:e>
                          </m:d>
                          <m:r>
                            <a:rPr lang="es-PA" b="0" i="1" smtClean="0">
                              <a:latin typeface="Cambria Math" panose="02040503050406030204" pitchFamily="18" charset="0"/>
                            </a:rPr>
                            <m:t> </m:t>
                          </m:r>
                          <m:d>
                            <m:dPr>
                              <m:ctrlPr>
                                <a:rPr lang="es-PA" b="0" i="1" smtClean="0">
                                  <a:latin typeface="Cambria Math" panose="02040503050406030204" pitchFamily="18" charset="0"/>
                                </a:rPr>
                              </m:ctrlPr>
                            </m:dPr>
                            <m:e>
                              <m:f>
                                <m:fPr>
                                  <m:ctrlPr>
                                    <a:rPr lang="es-PA" i="1">
                                      <a:latin typeface="Cambria Math" panose="02040503050406030204" pitchFamily="18" charset="0"/>
                                    </a:rPr>
                                  </m:ctrlPr>
                                </m:fPr>
                                <m:num>
                                  <m:r>
                                    <a:rPr lang="es-PA" i="1">
                                      <a:latin typeface="Cambria Math" panose="02040503050406030204" pitchFamily="18" charset="0"/>
                                    </a:rPr>
                                    <m:t>𝑠</m:t>
                                  </m:r>
                                </m:num>
                                <m:den>
                                  <m:r>
                                    <a:rPr lang="es-PA" i="1">
                                      <a:latin typeface="Cambria Math" panose="02040503050406030204" pitchFamily="18" charset="0"/>
                                    </a:rPr>
                                    <m:t>100000</m:t>
                                  </m:r>
                                </m:den>
                              </m:f>
                              <m:r>
                                <a:rPr lang="es-PA" i="1">
                                  <a:latin typeface="Cambria Math" panose="02040503050406030204" pitchFamily="18" charset="0"/>
                                </a:rPr>
                                <m:t>+1</m:t>
                              </m:r>
                            </m:e>
                          </m:d>
                        </m:den>
                      </m:f>
                    </m:oMath>
                  </m:oMathPara>
                </a14:m>
                <a:endParaRPr lang="es-MX" dirty="0"/>
              </a:p>
            </p:txBody>
          </p:sp>
        </mc:Choice>
        <mc:Fallback xmlns="">
          <p:sp>
            <p:nvSpPr>
              <p:cNvPr id="9" name="Marcador de contenido 3">
                <a:extLst>
                  <a:ext uri="{FF2B5EF4-FFF2-40B4-BE49-F238E27FC236}">
                    <a16:creationId xmlns:a16="http://schemas.microsoft.com/office/drawing/2014/main" id="{931F2026-5439-4E9F-BB9D-475B3417B9B3}"/>
                  </a:ext>
                </a:extLst>
              </p:cNvPr>
              <p:cNvSpPr txBox="1">
                <a:spLocks noRot="1" noChangeAspect="1" noMove="1" noResize="1" noEditPoints="1" noAdjustHandles="1" noChangeArrowheads="1" noChangeShapeType="1" noTextEdit="1"/>
              </p:cNvSpPr>
              <p:nvPr/>
            </p:nvSpPr>
            <p:spPr>
              <a:xfrm>
                <a:off x="957319" y="5050313"/>
                <a:ext cx="3576813" cy="1158651"/>
              </a:xfrm>
              <a:prstGeom prst="rect">
                <a:avLst/>
              </a:prstGeom>
              <a:blipFill>
                <a:blip r:embed="rId4"/>
                <a:stretch>
                  <a:fillRect/>
                </a:stretch>
              </a:blipFill>
            </p:spPr>
            <p:txBody>
              <a:bodyPr/>
              <a:lstStyle/>
              <a:p>
                <a:r>
                  <a:rPr lang="es-MX">
                    <a:noFill/>
                  </a:rPr>
                  <a:t> </a:t>
                </a:r>
              </a:p>
            </p:txBody>
          </p:sp>
        </mc:Fallback>
      </mc:AlternateContent>
      <p:sp>
        <p:nvSpPr>
          <p:cNvPr id="11" name="CuadroTexto 10">
            <a:extLst>
              <a:ext uri="{FF2B5EF4-FFF2-40B4-BE49-F238E27FC236}">
                <a16:creationId xmlns:a16="http://schemas.microsoft.com/office/drawing/2014/main" id="{3E562E43-1655-4F11-AE1B-FF59B7FA1621}"/>
              </a:ext>
            </a:extLst>
          </p:cNvPr>
          <p:cNvSpPr txBox="1"/>
          <p:nvPr/>
        </p:nvSpPr>
        <p:spPr>
          <a:xfrm>
            <a:off x="6526450" y="1872285"/>
            <a:ext cx="2975879" cy="400110"/>
          </a:xfrm>
          <a:prstGeom prst="rect">
            <a:avLst/>
          </a:prstGeom>
          <a:noFill/>
        </p:spPr>
        <p:txBody>
          <a:bodyPr wrap="none" rtlCol="0">
            <a:spAutoFit/>
          </a:bodyPr>
          <a:lstStyle/>
          <a:p>
            <a:r>
              <a:rPr lang="es-PA" sz="2000" dirty="0"/>
              <a:t>2.- Respuesta en frecuencia</a:t>
            </a:r>
            <a:endParaRPr lang="es-MX" sz="2000" dirty="0"/>
          </a:p>
        </p:txBody>
      </p:sp>
      <mc:AlternateContent xmlns:mc="http://schemas.openxmlformats.org/markup-compatibility/2006" xmlns:a14="http://schemas.microsoft.com/office/drawing/2010/main">
        <mc:Choice Requires="a14">
          <p:sp>
            <p:nvSpPr>
              <p:cNvPr id="12" name="Marcador de contenido 3">
                <a:extLst>
                  <a:ext uri="{FF2B5EF4-FFF2-40B4-BE49-F238E27FC236}">
                    <a16:creationId xmlns:a16="http://schemas.microsoft.com/office/drawing/2014/main" id="{887E1D5B-E5BA-45E2-A468-E30397D7AFF5}"/>
                  </a:ext>
                </a:extLst>
              </p:cNvPr>
              <p:cNvSpPr txBox="1">
                <a:spLocks/>
              </p:cNvSpPr>
              <p:nvPr/>
            </p:nvSpPr>
            <p:spPr>
              <a:xfrm>
                <a:off x="6526450" y="2231168"/>
                <a:ext cx="3737498" cy="1250471"/>
              </a:xfrm>
              <a:prstGeom prst="rect">
                <a:avLst/>
              </a:prstGeom>
              <a:noFill/>
            </p:spPr>
            <p:txBody>
              <a:bodyPr vert="horz" wrap="none" lIns="0" tIns="0" rIns="0" bIns="0" rtlCol="0">
                <a:sp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14:m>
                  <m:oMathPara xmlns:m="http://schemas.openxmlformats.org/officeDocument/2006/math">
                    <m:oMathParaPr>
                      <m:jc m:val="center"/>
                    </m:oMathParaPr>
                    <m:oMath xmlns:m="http://schemas.openxmlformats.org/officeDocument/2006/math">
                      <m:r>
                        <a:rPr lang="es-PA" i="1" smtClean="0">
                          <a:latin typeface="Cambria Math" panose="02040503050406030204" pitchFamily="18" charset="0"/>
                        </a:rPr>
                        <m:t>𝐻</m:t>
                      </m:r>
                      <m:d>
                        <m:dPr>
                          <m:ctrlPr>
                            <a:rPr lang="es-PA" i="1" smtClean="0">
                              <a:latin typeface="Cambria Math" panose="02040503050406030204" pitchFamily="18" charset="0"/>
                            </a:rPr>
                          </m:ctrlPr>
                        </m:dPr>
                        <m:e>
                          <m:r>
                            <a:rPr lang="es-PA" b="0" i="1" smtClean="0">
                              <a:latin typeface="Cambria Math" panose="02040503050406030204" pitchFamily="18" charset="0"/>
                            </a:rPr>
                            <m:t>𝑗</m:t>
                          </m:r>
                          <m:r>
                            <a:rPr lang="es-PA" b="0" i="1" smtClean="0">
                              <a:latin typeface="Cambria Math" panose="02040503050406030204" pitchFamily="18" charset="0"/>
                              <a:ea typeface="Cambria Math" panose="02040503050406030204" pitchFamily="18" charset="0"/>
                            </a:rPr>
                            <m:t>𝜔</m:t>
                          </m:r>
                        </m:e>
                      </m:d>
                      <m:r>
                        <a:rPr lang="es-PA" i="1" smtClean="0">
                          <a:latin typeface="Cambria Math" panose="02040503050406030204" pitchFamily="18" charset="0"/>
                        </a:rPr>
                        <m:t>=</m:t>
                      </m:r>
                      <m:f>
                        <m:fPr>
                          <m:ctrlPr>
                            <a:rPr lang="es-PA" i="1" smtClean="0">
                              <a:latin typeface="Cambria Math" panose="02040503050406030204" pitchFamily="18" charset="0"/>
                            </a:rPr>
                          </m:ctrlPr>
                        </m:fPr>
                        <m:num>
                          <m:r>
                            <a:rPr lang="es-PA" b="0" i="1" smtClean="0">
                              <a:latin typeface="Cambria Math" panose="02040503050406030204" pitchFamily="18" charset="0"/>
                            </a:rPr>
                            <m:t>2</m:t>
                          </m:r>
                          <m:r>
                            <a:rPr lang="es-PA" b="0" i="1" smtClean="0">
                              <a:latin typeface="Cambria Math" panose="02040503050406030204" pitchFamily="18" charset="0"/>
                            </a:rPr>
                            <m:t>𝑗</m:t>
                          </m:r>
                          <m:r>
                            <a:rPr lang="es-PA" b="0" i="1" smtClean="0">
                              <a:latin typeface="Cambria Math" panose="02040503050406030204" pitchFamily="18" charset="0"/>
                              <a:ea typeface="Cambria Math" panose="02040503050406030204" pitchFamily="18" charset="0"/>
                            </a:rPr>
                            <m:t>𝜔</m:t>
                          </m:r>
                          <m:d>
                            <m:dPr>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a:rPr lang="es-PA" b="0" i="1" smtClean="0">
                                      <a:latin typeface="Cambria Math" panose="02040503050406030204" pitchFamily="18" charset="0"/>
                                    </a:rPr>
                                    <m:t>𝑗</m:t>
                                  </m:r>
                                  <m:r>
                                    <a:rPr lang="es-PA" b="0" i="1" smtClean="0">
                                      <a:latin typeface="Cambria Math" panose="02040503050406030204" pitchFamily="18" charset="0"/>
                                      <a:ea typeface="Cambria Math" panose="02040503050406030204" pitchFamily="18" charset="0"/>
                                    </a:rPr>
                                    <m:t>𝜔</m:t>
                                  </m:r>
                                </m:num>
                                <m:den>
                                  <m:r>
                                    <a:rPr lang="es-PA" b="0" i="1" smtClean="0">
                                      <a:latin typeface="Cambria Math" panose="02040503050406030204" pitchFamily="18" charset="0"/>
                                    </a:rPr>
                                    <m:t>2000000</m:t>
                                  </m:r>
                                </m:den>
                              </m:f>
                              <m:r>
                                <a:rPr lang="es-PA" i="1" smtClean="0">
                                  <a:latin typeface="Cambria Math" panose="02040503050406030204" pitchFamily="18" charset="0"/>
                                </a:rPr>
                                <m:t>+1</m:t>
                              </m:r>
                            </m:e>
                          </m:d>
                        </m:num>
                        <m:den>
                          <m:d>
                            <m:dPr>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a:rPr lang="es-PA" i="1">
                                      <a:latin typeface="Cambria Math" panose="02040503050406030204" pitchFamily="18" charset="0"/>
                                    </a:rPr>
                                    <m:t>𝑗</m:t>
                                  </m:r>
                                  <m:r>
                                    <a:rPr lang="es-PA" i="1">
                                      <a:latin typeface="Cambria Math" panose="02040503050406030204" pitchFamily="18" charset="0"/>
                                      <a:ea typeface="Cambria Math" panose="02040503050406030204" pitchFamily="18" charset="0"/>
                                    </a:rPr>
                                    <m:t>𝜔</m:t>
                                  </m:r>
                                </m:num>
                                <m:den>
                                  <m:r>
                                    <a:rPr lang="es-PA" i="1">
                                      <a:latin typeface="Cambria Math" panose="02040503050406030204" pitchFamily="18" charset="0"/>
                                    </a:rPr>
                                    <m:t>10</m:t>
                                  </m:r>
                                </m:den>
                              </m:f>
                              <m:r>
                                <a:rPr lang="es-PA" i="1" smtClean="0">
                                  <a:latin typeface="Cambria Math" panose="02040503050406030204" pitchFamily="18" charset="0"/>
                                </a:rPr>
                                <m:t>+</m:t>
                              </m:r>
                              <m:r>
                                <a:rPr lang="es-PA" b="0" i="1" smtClean="0">
                                  <a:latin typeface="Cambria Math" panose="02040503050406030204" pitchFamily="18" charset="0"/>
                                </a:rPr>
                                <m:t>1</m:t>
                              </m:r>
                            </m:e>
                          </m:d>
                          <m:r>
                            <a:rPr lang="es-PA" b="0" i="1" smtClean="0">
                              <a:latin typeface="Cambria Math" panose="02040503050406030204" pitchFamily="18" charset="0"/>
                            </a:rPr>
                            <m:t> </m:t>
                          </m:r>
                          <m:d>
                            <m:dPr>
                              <m:ctrlPr>
                                <a:rPr lang="es-PA" i="1" smtClean="0">
                                  <a:latin typeface="Cambria Math" panose="02040503050406030204" pitchFamily="18" charset="0"/>
                                </a:rPr>
                              </m:ctrlPr>
                            </m:dPr>
                            <m:e>
                              <m:f>
                                <m:fPr>
                                  <m:ctrlPr>
                                    <a:rPr lang="es-PA" i="1" smtClean="0">
                                      <a:latin typeface="Cambria Math" panose="02040503050406030204" pitchFamily="18" charset="0"/>
                                    </a:rPr>
                                  </m:ctrlPr>
                                </m:fPr>
                                <m:num>
                                  <m:r>
                                    <a:rPr lang="es-PA" i="1">
                                      <a:latin typeface="Cambria Math" panose="02040503050406030204" pitchFamily="18" charset="0"/>
                                    </a:rPr>
                                    <m:t>𝑗</m:t>
                                  </m:r>
                                  <m:r>
                                    <a:rPr lang="es-PA" i="1">
                                      <a:latin typeface="Cambria Math" panose="02040503050406030204" pitchFamily="18" charset="0"/>
                                      <a:ea typeface="Cambria Math" panose="02040503050406030204" pitchFamily="18" charset="0"/>
                                    </a:rPr>
                                    <m:t>𝜔</m:t>
                                  </m:r>
                                </m:num>
                                <m:den>
                                  <m:r>
                                    <a:rPr lang="es-PA" i="1">
                                      <a:latin typeface="Cambria Math" panose="02040503050406030204" pitchFamily="18" charset="0"/>
                                    </a:rPr>
                                    <m:t>100000</m:t>
                                  </m:r>
                                </m:den>
                              </m:f>
                              <m:r>
                                <a:rPr lang="es-PA" i="1" smtClean="0">
                                  <a:latin typeface="Cambria Math" panose="02040503050406030204" pitchFamily="18" charset="0"/>
                                </a:rPr>
                                <m:t>+</m:t>
                              </m:r>
                              <m:r>
                                <a:rPr lang="es-PA" b="0" i="1" smtClean="0">
                                  <a:latin typeface="Cambria Math" panose="02040503050406030204" pitchFamily="18" charset="0"/>
                                </a:rPr>
                                <m:t>1</m:t>
                              </m:r>
                            </m:e>
                          </m:d>
                        </m:den>
                      </m:f>
                    </m:oMath>
                  </m:oMathPara>
                </a14:m>
                <a:endParaRPr lang="es-MX" dirty="0"/>
              </a:p>
            </p:txBody>
          </p:sp>
        </mc:Choice>
        <mc:Fallback xmlns="">
          <p:sp>
            <p:nvSpPr>
              <p:cNvPr id="12" name="Marcador de contenido 3">
                <a:extLst>
                  <a:ext uri="{FF2B5EF4-FFF2-40B4-BE49-F238E27FC236}">
                    <a16:creationId xmlns:a16="http://schemas.microsoft.com/office/drawing/2014/main" id="{887E1D5B-E5BA-45E2-A468-E30397D7AFF5}"/>
                  </a:ext>
                </a:extLst>
              </p:cNvPr>
              <p:cNvSpPr txBox="1">
                <a:spLocks noRot="1" noChangeAspect="1" noMove="1" noResize="1" noEditPoints="1" noAdjustHandles="1" noChangeArrowheads="1" noChangeShapeType="1" noTextEdit="1"/>
              </p:cNvSpPr>
              <p:nvPr/>
            </p:nvSpPr>
            <p:spPr>
              <a:xfrm>
                <a:off x="6526450" y="2231168"/>
                <a:ext cx="3737498" cy="1250471"/>
              </a:xfrm>
              <a:prstGeom prst="rect">
                <a:avLst/>
              </a:prstGeom>
              <a:blipFill>
                <a:blip r:embed="rId5"/>
                <a:stretch>
                  <a:fillRect/>
                </a:stretch>
              </a:blipFill>
            </p:spPr>
            <p:txBody>
              <a:bodyPr/>
              <a:lstStyle/>
              <a:p>
                <a:r>
                  <a:rPr lang="es-MX">
                    <a:noFill/>
                  </a:rPr>
                  <a:t> </a:t>
                </a:r>
              </a:p>
            </p:txBody>
          </p:sp>
        </mc:Fallback>
      </mc:AlternateContent>
      <p:sp>
        <p:nvSpPr>
          <p:cNvPr id="13" name="CuadroTexto 12">
            <a:extLst>
              <a:ext uri="{FF2B5EF4-FFF2-40B4-BE49-F238E27FC236}">
                <a16:creationId xmlns:a16="http://schemas.microsoft.com/office/drawing/2014/main" id="{AF38FD7A-A24F-43D8-82FA-32FB410840E9}"/>
              </a:ext>
            </a:extLst>
          </p:cNvPr>
          <p:cNvSpPr txBox="1"/>
          <p:nvPr/>
        </p:nvSpPr>
        <p:spPr>
          <a:xfrm>
            <a:off x="6526450" y="4526755"/>
            <a:ext cx="3805646" cy="707886"/>
          </a:xfrm>
          <a:prstGeom prst="rect">
            <a:avLst/>
          </a:prstGeom>
          <a:noFill/>
        </p:spPr>
        <p:txBody>
          <a:bodyPr wrap="square" rtlCol="0">
            <a:spAutoFit/>
          </a:bodyPr>
          <a:lstStyle/>
          <a:p>
            <a:r>
              <a:rPr lang="es-PA" sz="2000" dirty="0"/>
              <a:t>3.- Función a graficar, diagrama de Bode en Magnitud</a:t>
            </a:r>
            <a:endParaRPr lang="es-MX" sz="2000" dirty="0"/>
          </a:p>
        </p:txBody>
      </p:sp>
      <mc:AlternateContent xmlns:mc="http://schemas.openxmlformats.org/markup-compatibility/2006" xmlns:a14="http://schemas.microsoft.com/office/drawing/2010/main">
        <mc:Choice Requires="a14">
          <p:sp>
            <p:nvSpPr>
              <p:cNvPr id="14" name="Marcador de contenido 3">
                <a:extLst>
                  <a:ext uri="{FF2B5EF4-FFF2-40B4-BE49-F238E27FC236}">
                    <a16:creationId xmlns:a16="http://schemas.microsoft.com/office/drawing/2014/main" id="{F1D0C8C8-EBE4-4542-83A0-08E88DB0133E}"/>
                  </a:ext>
                </a:extLst>
              </p:cNvPr>
              <p:cNvSpPr txBox="1">
                <a:spLocks/>
              </p:cNvSpPr>
              <p:nvPr/>
            </p:nvSpPr>
            <p:spPr>
              <a:xfrm>
                <a:off x="5503193" y="5234641"/>
                <a:ext cx="6338787" cy="1250471"/>
              </a:xfrm>
              <a:prstGeom prst="rect">
                <a:avLst/>
              </a:prstGeom>
              <a:noFill/>
            </p:spPr>
            <p:txBody>
              <a:bodyPr vert="horz" wrap="none" lIns="0" tIns="0" rIns="0" bIns="0" rtlCol="0">
                <a:sp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14:m>
                  <m:oMathPara xmlns:m="http://schemas.openxmlformats.org/officeDocument/2006/math">
                    <m:oMathParaPr>
                      <m:jc m:val="center"/>
                    </m:oMathParaPr>
                    <m:oMath xmlns:m="http://schemas.openxmlformats.org/officeDocument/2006/math">
                      <m:r>
                        <a:rPr lang="es-PA" b="0" i="1" smtClean="0">
                          <a:solidFill>
                            <a:srgbClr val="002060"/>
                          </a:solidFill>
                          <a:latin typeface="Cambria Math" panose="02040503050406030204" pitchFamily="18" charset="0"/>
                        </a:rPr>
                        <m:t>20</m:t>
                      </m:r>
                      <m:sSub>
                        <m:sSubPr>
                          <m:ctrlPr>
                            <a:rPr lang="es-PA" b="0" i="1" smtClean="0">
                              <a:solidFill>
                                <a:srgbClr val="002060"/>
                              </a:solidFill>
                              <a:latin typeface="Cambria Math" panose="02040503050406030204" pitchFamily="18" charset="0"/>
                            </a:rPr>
                          </m:ctrlPr>
                        </m:sSubPr>
                        <m:e>
                          <m:r>
                            <a:rPr lang="es-PA" b="0" i="1" smtClean="0">
                              <a:solidFill>
                                <a:srgbClr val="002060"/>
                              </a:solidFill>
                              <a:latin typeface="Cambria Math" panose="02040503050406030204" pitchFamily="18" charset="0"/>
                            </a:rPr>
                            <m:t>𝐿𝑜𝑔</m:t>
                          </m:r>
                        </m:e>
                        <m:sub>
                          <m:r>
                            <a:rPr lang="es-PA" b="0" i="1" smtClean="0">
                              <a:solidFill>
                                <a:srgbClr val="002060"/>
                              </a:solidFill>
                              <a:latin typeface="Cambria Math" panose="02040503050406030204" pitchFamily="18" charset="0"/>
                            </a:rPr>
                            <m:t>10</m:t>
                          </m:r>
                        </m:sub>
                      </m:sSub>
                      <m:d>
                        <m:dPr>
                          <m:begChr m:val="|"/>
                          <m:endChr m:val="|"/>
                          <m:ctrlPr>
                            <a:rPr lang="es-PA" b="0" i="1" smtClean="0">
                              <a:solidFill>
                                <a:srgbClr val="002060"/>
                              </a:solidFill>
                              <a:latin typeface="Cambria Math" panose="02040503050406030204" pitchFamily="18" charset="0"/>
                            </a:rPr>
                          </m:ctrlPr>
                        </m:dPr>
                        <m:e>
                          <m:r>
                            <a:rPr lang="es-PA" i="1">
                              <a:solidFill>
                                <a:srgbClr val="002060"/>
                              </a:solidFill>
                              <a:latin typeface="Cambria Math" panose="02040503050406030204" pitchFamily="18" charset="0"/>
                            </a:rPr>
                            <m:t>𝐻</m:t>
                          </m:r>
                          <m:d>
                            <m:dPr>
                              <m:ctrlPr>
                                <a:rPr lang="es-PA" i="1">
                                  <a:solidFill>
                                    <a:srgbClr val="002060"/>
                                  </a:solidFill>
                                  <a:latin typeface="Cambria Math" panose="02040503050406030204" pitchFamily="18" charset="0"/>
                                </a:rPr>
                              </m:ctrlPr>
                            </m:dPr>
                            <m:e>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e>
                          </m:d>
                        </m:e>
                      </m:d>
                      <m:r>
                        <a:rPr lang="es-PA" i="1" smtClean="0">
                          <a:solidFill>
                            <a:srgbClr val="002060"/>
                          </a:solidFill>
                          <a:latin typeface="Cambria Math" panose="02040503050406030204" pitchFamily="18" charset="0"/>
                        </a:rPr>
                        <m:t>=</m:t>
                      </m:r>
                      <m:r>
                        <a:rPr lang="es-PA" b="0" i="1" smtClean="0">
                          <a:solidFill>
                            <a:srgbClr val="002060"/>
                          </a:solidFill>
                          <a:latin typeface="Cambria Math" panose="02040503050406030204" pitchFamily="18" charset="0"/>
                        </a:rPr>
                        <m:t>20</m:t>
                      </m:r>
                      <m:sSub>
                        <m:sSubPr>
                          <m:ctrlPr>
                            <a:rPr lang="es-PA" b="0" i="1" smtClean="0">
                              <a:solidFill>
                                <a:srgbClr val="002060"/>
                              </a:solidFill>
                              <a:latin typeface="Cambria Math" panose="02040503050406030204" pitchFamily="18" charset="0"/>
                            </a:rPr>
                          </m:ctrlPr>
                        </m:sSubPr>
                        <m:e>
                          <m:r>
                            <a:rPr lang="es-PA" b="0" i="1" smtClean="0">
                              <a:solidFill>
                                <a:srgbClr val="002060"/>
                              </a:solidFill>
                              <a:latin typeface="Cambria Math" panose="02040503050406030204" pitchFamily="18" charset="0"/>
                            </a:rPr>
                            <m:t>𝐿𝑜𝑔</m:t>
                          </m:r>
                        </m:e>
                        <m:sub>
                          <m:r>
                            <a:rPr lang="es-PA" b="0" i="1" smtClean="0">
                              <a:solidFill>
                                <a:srgbClr val="002060"/>
                              </a:solidFill>
                              <a:latin typeface="Cambria Math" panose="02040503050406030204" pitchFamily="18" charset="0"/>
                            </a:rPr>
                            <m:t>10</m:t>
                          </m:r>
                        </m:sub>
                      </m:sSub>
                      <m:d>
                        <m:dPr>
                          <m:begChr m:val="["/>
                          <m:endChr m:val="]"/>
                          <m:ctrlPr>
                            <a:rPr lang="es-PA" b="0" i="1" smtClean="0">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2</m:t>
                              </m:r>
                              <m:d>
                                <m:dPr>
                                  <m:begChr m:val="|"/>
                                  <m:endChr m:val="|"/>
                                  <m:ctrlPr>
                                    <a:rPr lang="es-PA" i="1">
                                      <a:solidFill>
                                        <a:srgbClr val="002060"/>
                                      </a:solidFill>
                                      <a:latin typeface="Cambria Math" panose="02040503050406030204" pitchFamily="18" charset="0"/>
                                    </a:rPr>
                                  </m:ctrlPr>
                                </m:dPr>
                                <m:e>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e>
                              </m:d>
                              <m:d>
                                <m:dPr>
                                  <m:begChr m:val="|"/>
                                  <m:endChr m:val="|"/>
                                  <m:ctrlPr>
                                    <a:rPr lang="es-PA" i="1">
                                      <a:solidFill>
                                        <a:srgbClr val="002060"/>
                                      </a:solidFill>
                                      <a:latin typeface="Cambria Math" panose="02040503050406030204" pitchFamily="18" charset="0"/>
                                    </a:rPr>
                                  </m:ctrlPr>
                                </m:dPr>
                                <m:e>
                                  <m:d>
                                    <m:dPr>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num>
                                        <m:den>
                                          <m:r>
                                            <a:rPr lang="es-PA" i="1">
                                              <a:solidFill>
                                                <a:srgbClr val="002060"/>
                                              </a:solidFill>
                                              <a:latin typeface="Cambria Math" panose="02040503050406030204" pitchFamily="18" charset="0"/>
                                              <a:ea typeface="Cambria Math" panose="02040503050406030204" pitchFamily="18" charset="0"/>
                                            </a:rPr>
                                            <m:t>2</m:t>
                                          </m:r>
                                          <m:r>
                                            <a:rPr lang="es-PA" i="1">
                                              <a:solidFill>
                                                <a:srgbClr val="002060"/>
                                              </a:solidFill>
                                              <a:latin typeface="Cambria Math" panose="02040503050406030204" pitchFamily="18" charset="0"/>
                                            </a:rPr>
                                            <m:t>000000</m:t>
                                          </m:r>
                                        </m:den>
                                      </m:f>
                                      <m:r>
                                        <a:rPr lang="es-PA" i="1">
                                          <a:solidFill>
                                            <a:srgbClr val="002060"/>
                                          </a:solidFill>
                                          <a:latin typeface="Cambria Math" panose="02040503050406030204" pitchFamily="18" charset="0"/>
                                        </a:rPr>
                                        <m:t>+1</m:t>
                                      </m:r>
                                    </m:e>
                                  </m:d>
                                </m:e>
                              </m:d>
                            </m:num>
                            <m:den>
                              <m:d>
                                <m:dPr>
                                  <m:begChr m:val="|"/>
                                  <m:endChr m:val="|"/>
                                  <m:ctrlPr>
                                    <a:rPr lang="es-PA" i="1">
                                      <a:solidFill>
                                        <a:srgbClr val="002060"/>
                                      </a:solidFill>
                                      <a:latin typeface="Cambria Math" panose="02040503050406030204" pitchFamily="18" charset="0"/>
                                    </a:rPr>
                                  </m:ctrlPr>
                                </m:dPr>
                                <m:e>
                                  <m:d>
                                    <m:dPr>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num>
                                        <m:den>
                                          <m:r>
                                            <a:rPr lang="es-PA" i="1">
                                              <a:solidFill>
                                                <a:srgbClr val="002060"/>
                                              </a:solidFill>
                                              <a:latin typeface="Cambria Math" panose="02040503050406030204" pitchFamily="18" charset="0"/>
                                            </a:rPr>
                                            <m:t>10</m:t>
                                          </m:r>
                                        </m:den>
                                      </m:f>
                                      <m:r>
                                        <a:rPr lang="es-PA" i="1">
                                          <a:solidFill>
                                            <a:srgbClr val="002060"/>
                                          </a:solidFill>
                                          <a:latin typeface="Cambria Math" panose="02040503050406030204" pitchFamily="18" charset="0"/>
                                        </a:rPr>
                                        <m:t>+1</m:t>
                                      </m:r>
                                    </m:e>
                                  </m:d>
                                </m:e>
                              </m:d>
                              <m:r>
                                <a:rPr lang="es-PA" i="1">
                                  <a:solidFill>
                                    <a:srgbClr val="002060"/>
                                  </a:solidFill>
                                  <a:latin typeface="Cambria Math" panose="02040503050406030204" pitchFamily="18" charset="0"/>
                                </a:rPr>
                                <m:t> </m:t>
                              </m:r>
                              <m:d>
                                <m:dPr>
                                  <m:begChr m:val="|"/>
                                  <m:endChr m:val="|"/>
                                  <m:ctrlPr>
                                    <a:rPr lang="es-PA" i="1">
                                      <a:solidFill>
                                        <a:srgbClr val="002060"/>
                                      </a:solidFill>
                                      <a:latin typeface="Cambria Math" panose="02040503050406030204" pitchFamily="18" charset="0"/>
                                    </a:rPr>
                                  </m:ctrlPr>
                                </m:dPr>
                                <m:e>
                                  <m:d>
                                    <m:dPr>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num>
                                        <m:den>
                                          <m:r>
                                            <a:rPr lang="es-PA" i="1">
                                              <a:solidFill>
                                                <a:srgbClr val="002060"/>
                                              </a:solidFill>
                                              <a:latin typeface="Cambria Math" panose="02040503050406030204" pitchFamily="18" charset="0"/>
                                            </a:rPr>
                                            <m:t>100000</m:t>
                                          </m:r>
                                        </m:den>
                                      </m:f>
                                      <m:r>
                                        <a:rPr lang="es-PA" i="1">
                                          <a:solidFill>
                                            <a:srgbClr val="002060"/>
                                          </a:solidFill>
                                          <a:latin typeface="Cambria Math" panose="02040503050406030204" pitchFamily="18" charset="0"/>
                                        </a:rPr>
                                        <m:t>+1</m:t>
                                      </m:r>
                                    </m:e>
                                  </m:d>
                                </m:e>
                              </m:d>
                            </m:den>
                          </m:f>
                        </m:e>
                      </m:d>
                    </m:oMath>
                  </m:oMathPara>
                </a14:m>
                <a:endParaRPr lang="es-MX" dirty="0">
                  <a:solidFill>
                    <a:srgbClr val="002060"/>
                  </a:solidFill>
                </a:endParaRPr>
              </a:p>
            </p:txBody>
          </p:sp>
        </mc:Choice>
        <mc:Fallback xmlns="">
          <p:sp>
            <p:nvSpPr>
              <p:cNvPr id="14" name="Marcador de contenido 3">
                <a:extLst>
                  <a:ext uri="{FF2B5EF4-FFF2-40B4-BE49-F238E27FC236}">
                    <a16:creationId xmlns:a16="http://schemas.microsoft.com/office/drawing/2014/main" id="{F1D0C8C8-EBE4-4542-83A0-08E88DB0133E}"/>
                  </a:ext>
                </a:extLst>
              </p:cNvPr>
              <p:cNvSpPr txBox="1">
                <a:spLocks noRot="1" noChangeAspect="1" noMove="1" noResize="1" noEditPoints="1" noAdjustHandles="1" noChangeArrowheads="1" noChangeShapeType="1" noTextEdit="1"/>
              </p:cNvSpPr>
              <p:nvPr/>
            </p:nvSpPr>
            <p:spPr>
              <a:xfrm>
                <a:off x="5503193" y="5234641"/>
                <a:ext cx="6338787" cy="1250471"/>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44A25010-800A-46AF-A751-4C7969B709D2}"/>
                  </a:ext>
                </a:extLst>
              </p:cNvPr>
              <p:cNvSpPr/>
              <p:nvPr/>
            </p:nvSpPr>
            <p:spPr>
              <a:xfrm>
                <a:off x="6217700" y="3782386"/>
                <a:ext cx="4546719" cy="421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PA" sz="2000" i="1">
                          <a:latin typeface="Cambria Math" panose="02040503050406030204" pitchFamily="18" charset="0"/>
                        </a:rPr>
                        <m:t>𝐻</m:t>
                      </m:r>
                      <m:d>
                        <m:dPr>
                          <m:ctrlPr>
                            <a:rPr lang="es-PA" sz="2000" i="1">
                              <a:latin typeface="Cambria Math" panose="02040503050406030204" pitchFamily="18" charset="0"/>
                            </a:rPr>
                          </m:ctrlPr>
                        </m:dPr>
                        <m:e>
                          <m:r>
                            <a:rPr lang="es-PA" sz="2000" i="1">
                              <a:latin typeface="Cambria Math" panose="02040503050406030204" pitchFamily="18" charset="0"/>
                            </a:rPr>
                            <m:t>𝑗</m:t>
                          </m:r>
                          <m:r>
                            <a:rPr lang="es-PA" sz="2000" i="1">
                              <a:latin typeface="Cambria Math" panose="02040503050406030204" pitchFamily="18" charset="0"/>
                              <a:ea typeface="Cambria Math" panose="02040503050406030204" pitchFamily="18" charset="0"/>
                            </a:rPr>
                            <m:t>𝜔</m:t>
                          </m:r>
                        </m:e>
                      </m:d>
                      <m:r>
                        <a:rPr lang="es-PA" sz="2000" i="1">
                          <a:latin typeface="Cambria Math" panose="02040503050406030204" pitchFamily="18" charset="0"/>
                        </a:rPr>
                        <m:t>=</m:t>
                      </m:r>
                      <m:d>
                        <m:dPr>
                          <m:begChr m:val="|"/>
                          <m:endChr m:val="|"/>
                          <m:ctrlPr>
                            <a:rPr lang="es-PA" sz="2000" i="1">
                              <a:latin typeface="Cambria Math" panose="02040503050406030204" pitchFamily="18" charset="0"/>
                            </a:rPr>
                          </m:ctrlPr>
                        </m:dPr>
                        <m:e>
                          <m:r>
                            <a:rPr lang="es-PA" sz="2000" i="1">
                              <a:latin typeface="Cambria Math" panose="02040503050406030204" pitchFamily="18" charset="0"/>
                            </a:rPr>
                            <m:t>𝐻</m:t>
                          </m:r>
                          <m:d>
                            <m:dPr>
                              <m:ctrlPr>
                                <a:rPr lang="es-PA" sz="2000" i="1">
                                  <a:latin typeface="Cambria Math" panose="02040503050406030204" pitchFamily="18" charset="0"/>
                                </a:rPr>
                              </m:ctrlPr>
                            </m:dPr>
                            <m:e>
                              <m:r>
                                <a:rPr lang="es-PA" sz="2000" i="1">
                                  <a:latin typeface="Cambria Math" panose="02040503050406030204" pitchFamily="18" charset="0"/>
                                </a:rPr>
                                <m:t>𝑗</m:t>
                              </m:r>
                              <m:r>
                                <a:rPr lang="es-PA" sz="2000" i="1">
                                  <a:latin typeface="Cambria Math" panose="02040503050406030204" pitchFamily="18" charset="0"/>
                                  <a:ea typeface="Cambria Math" panose="02040503050406030204" pitchFamily="18" charset="0"/>
                                </a:rPr>
                                <m:t>𝜔</m:t>
                              </m:r>
                            </m:e>
                          </m:d>
                        </m:e>
                      </m:d>
                      <m:sSup>
                        <m:sSupPr>
                          <m:ctrlPr>
                            <a:rPr lang="es-PA" sz="2000" i="1">
                              <a:latin typeface="Cambria Math" panose="02040503050406030204" pitchFamily="18" charset="0"/>
                            </a:rPr>
                          </m:ctrlPr>
                        </m:sSupPr>
                        <m:e>
                          <m:r>
                            <a:rPr lang="es-PA" sz="2000" i="1">
                              <a:latin typeface="Cambria Math" panose="02040503050406030204" pitchFamily="18" charset="0"/>
                            </a:rPr>
                            <m:t>𝑒</m:t>
                          </m:r>
                        </m:e>
                        <m:sup>
                          <m:r>
                            <a:rPr lang="es-PA" sz="2000" i="1">
                              <a:latin typeface="Cambria Math" panose="02040503050406030204" pitchFamily="18" charset="0"/>
                            </a:rPr>
                            <m:t>𝑗</m:t>
                          </m:r>
                          <m:r>
                            <a:rPr lang="es-PA" sz="2000" i="1">
                              <a:latin typeface="Cambria Math" panose="02040503050406030204" pitchFamily="18" charset="0"/>
                            </a:rPr>
                            <m:t>&lt;</m:t>
                          </m:r>
                          <m:r>
                            <a:rPr lang="es-PA" sz="2000" i="1">
                              <a:latin typeface="Cambria Math" panose="02040503050406030204" pitchFamily="18" charset="0"/>
                            </a:rPr>
                            <m:t>𝐻</m:t>
                          </m:r>
                          <m:d>
                            <m:dPr>
                              <m:ctrlPr>
                                <a:rPr lang="es-PA" sz="2000" i="1">
                                  <a:latin typeface="Cambria Math" panose="02040503050406030204" pitchFamily="18" charset="0"/>
                                </a:rPr>
                              </m:ctrlPr>
                            </m:dPr>
                            <m:e>
                              <m:r>
                                <a:rPr lang="es-PA" sz="2000" i="1">
                                  <a:latin typeface="Cambria Math" panose="02040503050406030204" pitchFamily="18" charset="0"/>
                                </a:rPr>
                                <m:t>𝑗</m:t>
                              </m:r>
                              <m:r>
                                <a:rPr lang="es-PA" sz="2000" i="1">
                                  <a:latin typeface="Cambria Math" panose="02040503050406030204" pitchFamily="18" charset="0"/>
                                  <a:ea typeface="Cambria Math" panose="02040503050406030204" pitchFamily="18" charset="0"/>
                                </a:rPr>
                                <m:t>𝜔</m:t>
                              </m:r>
                            </m:e>
                          </m:d>
                        </m:sup>
                      </m:sSup>
                    </m:oMath>
                  </m:oMathPara>
                </a14:m>
                <a:endParaRPr lang="es-MX" sz="2000" dirty="0"/>
              </a:p>
            </p:txBody>
          </p:sp>
        </mc:Choice>
        <mc:Fallback xmlns="">
          <p:sp>
            <p:nvSpPr>
              <p:cNvPr id="15" name="Rectángulo 14">
                <a:extLst>
                  <a:ext uri="{FF2B5EF4-FFF2-40B4-BE49-F238E27FC236}">
                    <a16:creationId xmlns:a16="http://schemas.microsoft.com/office/drawing/2014/main" id="{44A25010-800A-46AF-A751-4C7969B709D2}"/>
                  </a:ext>
                </a:extLst>
              </p:cNvPr>
              <p:cNvSpPr>
                <a:spLocks noRot="1" noChangeAspect="1" noMove="1" noResize="1" noEditPoints="1" noAdjustHandles="1" noChangeArrowheads="1" noChangeShapeType="1" noTextEdit="1"/>
              </p:cNvSpPr>
              <p:nvPr/>
            </p:nvSpPr>
            <p:spPr>
              <a:xfrm>
                <a:off x="6217700" y="3782386"/>
                <a:ext cx="4546719" cy="421013"/>
              </a:xfrm>
              <a:prstGeom prst="rect">
                <a:avLst/>
              </a:prstGeom>
              <a:blipFill>
                <a:blip r:embed="rId7"/>
                <a:stretch>
                  <a:fillRect b="-12857"/>
                </a:stretch>
              </a:blipFill>
            </p:spPr>
            <p:txBody>
              <a:bodyPr/>
              <a:lstStyle/>
              <a:p>
                <a:r>
                  <a:rPr lang="es-MX">
                    <a:noFill/>
                  </a:rPr>
                  <a:t> </a:t>
                </a:r>
              </a:p>
            </p:txBody>
          </p:sp>
        </mc:Fallback>
      </mc:AlternateContent>
    </p:spTree>
    <p:extLst>
      <p:ext uri="{BB962C8B-B14F-4D97-AF65-F5344CB8AC3E}">
        <p14:creationId xmlns:p14="http://schemas.microsoft.com/office/powerpoint/2010/main" val="1465123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0ADFDF-411C-45FB-AACB-AFD9C1FE6A12}"/>
              </a:ext>
            </a:extLst>
          </p:cNvPr>
          <p:cNvSpPr>
            <a:spLocks noGrp="1"/>
          </p:cNvSpPr>
          <p:nvPr>
            <p:ph type="title"/>
          </p:nvPr>
        </p:nvSpPr>
        <p:spPr/>
        <p:txBody>
          <a:bodyPr/>
          <a:lstStyle/>
          <a:p>
            <a:r>
              <a:rPr lang="es-PA" dirty="0"/>
              <a:t>Ejemplo Diagrama Asintótico de Bode en Magnitud</a:t>
            </a:r>
            <a:endParaRPr lang="es-MX" dirty="0"/>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9A099653-9E36-4F62-B6F5-5E3354819C3C}"/>
                  </a:ext>
                </a:extLst>
              </p:cNvPr>
              <p:cNvSpPr/>
              <p:nvPr/>
            </p:nvSpPr>
            <p:spPr>
              <a:xfrm>
                <a:off x="913774" y="1986426"/>
                <a:ext cx="9569479" cy="14425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A" i="1" smtClean="0">
                          <a:solidFill>
                            <a:srgbClr val="002060"/>
                          </a:solidFill>
                          <a:latin typeface="Cambria Math" panose="02040503050406030204" pitchFamily="18" charset="0"/>
                        </a:rPr>
                        <m:t>20</m:t>
                      </m:r>
                      <m:sSub>
                        <m:sSubPr>
                          <m:ctrlPr>
                            <a:rPr lang="es-PA" i="1">
                              <a:solidFill>
                                <a:srgbClr val="002060"/>
                              </a:solidFill>
                              <a:latin typeface="Cambria Math" panose="02040503050406030204" pitchFamily="18" charset="0"/>
                            </a:rPr>
                          </m:ctrlPr>
                        </m:sSubPr>
                        <m:e>
                          <m:r>
                            <a:rPr lang="es-PA" i="1">
                              <a:solidFill>
                                <a:srgbClr val="002060"/>
                              </a:solidFill>
                              <a:latin typeface="Cambria Math" panose="02040503050406030204" pitchFamily="18" charset="0"/>
                            </a:rPr>
                            <m:t>𝐿𝑜𝑔</m:t>
                          </m:r>
                        </m:e>
                        <m:sub>
                          <m:r>
                            <a:rPr lang="es-PA" i="1">
                              <a:solidFill>
                                <a:srgbClr val="002060"/>
                              </a:solidFill>
                              <a:latin typeface="Cambria Math" panose="02040503050406030204" pitchFamily="18" charset="0"/>
                            </a:rPr>
                            <m:t>10</m:t>
                          </m:r>
                        </m:sub>
                      </m:sSub>
                      <m:d>
                        <m:dPr>
                          <m:begChr m:val="["/>
                          <m:endChr m:val="]"/>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2</m:t>
                              </m:r>
                              <m:d>
                                <m:dPr>
                                  <m:begChr m:val="|"/>
                                  <m:endChr m:val="|"/>
                                  <m:ctrlPr>
                                    <a:rPr lang="es-PA" i="1">
                                      <a:solidFill>
                                        <a:srgbClr val="002060"/>
                                      </a:solidFill>
                                      <a:latin typeface="Cambria Math" panose="02040503050406030204" pitchFamily="18" charset="0"/>
                                    </a:rPr>
                                  </m:ctrlPr>
                                </m:dPr>
                                <m:e>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e>
                              </m:d>
                              <m:d>
                                <m:dPr>
                                  <m:begChr m:val="|"/>
                                  <m:endChr m:val="|"/>
                                  <m:ctrlPr>
                                    <a:rPr lang="es-PA" i="1">
                                      <a:solidFill>
                                        <a:srgbClr val="002060"/>
                                      </a:solidFill>
                                      <a:latin typeface="Cambria Math" panose="02040503050406030204" pitchFamily="18" charset="0"/>
                                    </a:rPr>
                                  </m:ctrlPr>
                                </m:dPr>
                                <m:e>
                                  <m:d>
                                    <m:dPr>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num>
                                        <m:den>
                                          <m:r>
                                            <a:rPr lang="es-PA" i="1">
                                              <a:solidFill>
                                                <a:srgbClr val="002060"/>
                                              </a:solidFill>
                                              <a:latin typeface="Cambria Math" panose="02040503050406030204" pitchFamily="18" charset="0"/>
                                              <a:ea typeface="Cambria Math" panose="02040503050406030204" pitchFamily="18" charset="0"/>
                                            </a:rPr>
                                            <m:t>2</m:t>
                                          </m:r>
                                          <m:r>
                                            <a:rPr lang="es-PA" i="1">
                                              <a:solidFill>
                                                <a:srgbClr val="002060"/>
                                              </a:solidFill>
                                              <a:latin typeface="Cambria Math" panose="02040503050406030204" pitchFamily="18" charset="0"/>
                                            </a:rPr>
                                            <m:t>000000</m:t>
                                          </m:r>
                                        </m:den>
                                      </m:f>
                                      <m:r>
                                        <a:rPr lang="es-PA" i="1">
                                          <a:solidFill>
                                            <a:srgbClr val="002060"/>
                                          </a:solidFill>
                                          <a:latin typeface="Cambria Math" panose="02040503050406030204" pitchFamily="18" charset="0"/>
                                        </a:rPr>
                                        <m:t>+1</m:t>
                                      </m:r>
                                    </m:e>
                                  </m:d>
                                </m:e>
                              </m:d>
                            </m:num>
                            <m:den>
                              <m:d>
                                <m:dPr>
                                  <m:begChr m:val="|"/>
                                  <m:endChr m:val="|"/>
                                  <m:ctrlPr>
                                    <a:rPr lang="es-PA" i="1">
                                      <a:solidFill>
                                        <a:srgbClr val="002060"/>
                                      </a:solidFill>
                                      <a:latin typeface="Cambria Math" panose="02040503050406030204" pitchFamily="18" charset="0"/>
                                    </a:rPr>
                                  </m:ctrlPr>
                                </m:dPr>
                                <m:e>
                                  <m:d>
                                    <m:dPr>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num>
                                        <m:den>
                                          <m:r>
                                            <a:rPr lang="es-PA" i="1">
                                              <a:solidFill>
                                                <a:srgbClr val="002060"/>
                                              </a:solidFill>
                                              <a:latin typeface="Cambria Math" panose="02040503050406030204" pitchFamily="18" charset="0"/>
                                            </a:rPr>
                                            <m:t>10</m:t>
                                          </m:r>
                                        </m:den>
                                      </m:f>
                                      <m:r>
                                        <a:rPr lang="es-PA" i="1">
                                          <a:solidFill>
                                            <a:srgbClr val="002060"/>
                                          </a:solidFill>
                                          <a:latin typeface="Cambria Math" panose="02040503050406030204" pitchFamily="18" charset="0"/>
                                        </a:rPr>
                                        <m:t>+1</m:t>
                                      </m:r>
                                    </m:e>
                                  </m:d>
                                </m:e>
                              </m:d>
                              <m:r>
                                <a:rPr lang="es-PA" i="1">
                                  <a:solidFill>
                                    <a:srgbClr val="002060"/>
                                  </a:solidFill>
                                  <a:latin typeface="Cambria Math" panose="02040503050406030204" pitchFamily="18" charset="0"/>
                                </a:rPr>
                                <m:t> </m:t>
                              </m:r>
                              <m:d>
                                <m:dPr>
                                  <m:begChr m:val="|"/>
                                  <m:endChr m:val="|"/>
                                  <m:ctrlPr>
                                    <a:rPr lang="es-PA" i="1">
                                      <a:solidFill>
                                        <a:srgbClr val="002060"/>
                                      </a:solidFill>
                                      <a:latin typeface="Cambria Math" panose="02040503050406030204" pitchFamily="18" charset="0"/>
                                    </a:rPr>
                                  </m:ctrlPr>
                                </m:dPr>
                                <m:e>
                                  <m:d>
                                    <m:dPr>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num>
                                        <m:den>
                                          <m:r>
                                            <a:rPr lang="es-PA" i="1">
                                              <a:solidFill>
                                                <a:srgbClr val="002060"/>
                                              </a:solidFill>
                                              <a:latin typeface="Cambria Math" panose="02040503050406030204" pitchFamily="18" charset="0"/>
                                            </a:rPr>
                                            <m:t>100000</m:t>
                                          </m:r>
                                        </m:den>
                                      </m:f>
                                      <m:r>
                                        <a:rPr lang="es-PA" i="1">
                                          <a:solidFill>
                                            <a:srgbClr val="002060"/>
                                          </a:solidFill>
                                          <a:latin typeface="Cambria Math" panose="02040503050406030204" pitchFamily="18" charset="0"/>
                                        </a:rPr>
                                        <m:t>+1</m:t>
                                      </m:r>
                                    </m:e>
                                  </m:d>
                                </m:e>
                              </m:d>
                            </m:den>
                          </m:f>
                        </m:e>
                      </m:d>
                      <m:r>
                        <a:rPr lang="es-PA" b="0" i="1" smtClean="0">
                          <a:solidFill>
                            <a:srgbClr val="002060"/>
                          </a:solidFill>
                          <a:latin typeface="Cambria Math" panose="02040503050406030204" pitchFamily="18" charset="0"/>
                        </a:rPr>
                        <m:t>=</m:t>
                      </m:r>
                      <m:r>
                        <a:rPr lang="es-PA" i="1">
                          <a:solidFill>
                            <a:srgbClr val="002060"/>
                          </a:solidFill>
                          <a:latin typeface="Cambria Math" panose="02040503050406030204" pitchFamily="18" charset="0"/>
                        </a:rPr>
                        <m:t>20</m:t>
                      </m:r>
                      <m:sSub>
                        <m:sSubPr>
                          <m:ctrlPr>
                            <a:rPr lang="es-PA" i="1">
                              <a:solidFill>
                                <a:srgbClr val="002060"/>
                              </a:solidFill>
                              <a:latin typeface="Cambria Math" panose="02040503050406030204" pitchFamily="18" charset="0"/>
                            </a:rPr>
                          </m:ctrlPr>
                        </m:sSubPr>
                        <m:e>
                          <m:r>
                            <a:rPr lang="es-PA" i="1">
                              <a:solidFill>
                                <a:srgbClr val="002060"/>
                              </a:solidFill>
                              <a:latin typeface="Cambria Math" panose="02040503050406030204" pitchFamily="18" charset="0"/>
                            </a:rPr>
                            <m:t>𝐿𝑜𝑔</m:t>
                          </m:r>
                        </m:e>
                        <m:sub>
                          <m:r>
                            <a:rPr lang="es-PA" i="1">
                              <a:solidFill>
                                <a:srgbClr val="002060"/>
                              </a:solidFill>
                              <a:latin typeface="Cambria Math" panose="02040503050406030204" pitchFamily="18" charset="0"/>
                            </a:rPr>
                            <m:t>10</m:t>
                          </m:r>
                        </m:sub>
                      </m:sSub>
                      <m:d>
                        <m:dPr>
                          <m:begChr m:val="|"/>
                          <m:endChr m:val="|"/>
                          <m:ctrlPr>
                            <a:rPr lang="es-PA" i="1" smtClean="0">
                              <a:solidFill>
                                <a:srgbClr val="002060"/>
                              </a:solidFill>
                              <a:latin typeface="Cambria Math" panose="02040503050406030204" pitchFamily="18" charset="0"/>
                            </a:rPr>
                          </m:ctrlPr>
                        </m:dPr>
                        <m:e>
                          <m:r>
                            <a:rPr lang="es-PA" b="0" i="1" smtClean="0">
                              <a:solidFill>
                                <a:srgbClr val="002060"/>
                              </a:solidFill>
                              <a:latin typeface="Cambria Math" panose="02040503050406030204" pitchFamily="18" charset="0"/>
                            </a:rPr>
                            <m:t>2</m:t>
                          </m:r>
                        </m:e>
                      </m:d>
                      <m:r>
                        <a:rPr lang="es-PA" b="0" i="1" smtClean="0">
                          <a:solidFill>
                            <a:srgbClr val="002060"/>
                          </a:solidFill>
                          <a:latin typeface="Cambria Math" panose="02040503050406030204" pitchFamily="18" charset="0"/>
                        </a:rPr>
                        <m:t>+</m:t>
                      </m:r>
                      <m:r>
                        <a:rPr lang="es-PA" i="1">
                          <a:solidFill>
                            <a:srgbClr val="002060"/>
                          </a:solidFill>
                          <a:latin typeface="Cambria Math" panose="02040503050406030204" pitchFamily="18" charset="0"/>
                        </a:rPr>
                        <m:t>20</m:t>
                      </m:r>
                      <m:sSub>
                        <m:sSubPr>
                          <m:ctrlPr>
                            <a:rPr lang="es-PA" i="1">
                              <a:solidFill>
                                <a:srgbClr val="002060"/>
                              </a:solidFill>
                              <a:latin typeface="Cambria Math" panose="02040503050406030204" pitchFamily="18" charset="0"/>
                            </a:rPr>
                          </m:ctrlPr>
                        </m:sSubPr>
                        <m:e>
                          <m:r>
                            <a:rPr lang="es-PA" i="1">
                              <a:solidFill>
                                <a:srgbClr val="002060"/>
                              </a:solidFill>
                              <a:latin typeface="Cambria Math" panose="02040503050406030204" pitchFamily="18" charset="0"/>
                            </a:rPr>
                            <m:t>𝐿𝑜𝑔</m:t>
                          </m:r>
                        </m:e>
                        <m:sub>
                          <m:r>
                            <a:rPr lang="es-PA" i="1">
                              <a:solidFill>
                                <a:srgbClr val="002060"/>
                              </a:solidFill>
                              <a:latin typeface="Cambria Math" panose="02040503050406030204" pitchFamily="18" charset="0"/>
                            </a:rPr>
                            <m:t>10</m:t>
                          </m:r>
                        </m:sub>
                      </m:sSub>
                      <m:d>
                        <m:dPr>
                          <m:begChr m:val="|"/>
                          <m:endChr m:val="|"/>
                          <m:ctrlPr>
                            <a:rPr lang="es-PA" i="1">
                              <a:solidFill>
                                <a:srgbClr val="002060"/>
                              </a:solidFill>
                              <a:latin typeface="Cambria Math" panose="02040503050406030204" pitchFamily="18" charset="0"/>
                            </a:rPr>
                          </m:ctrlPr>
                        </m:dPr>
                        <m:e>
                          <m:r>
                            <a:rPr lang="es-PA" b="0" i="1" smtClean="0">
                              <a:solidFill>
                                <a:srgbClr val="002060"/>
                              </a:solidFill>
                              <a:latin typeface="Cambria Math" panose="02040503050406030204" pitchFamily="18" charset="0"/>
                            </a:rPr>
                            <m:t>𝑗</m:t>
                          </m:r>
                          <m:r>
                            <a:rPr lang="es-PA" b="0" i="1" smtClean="0">
                              <a:solidFill>
                                <a:srgbClr val="002060"/>
                              </a:solidFill>
                              <a:latin typeface="Cambria Math" panose="02040503050406030204" pitchFamily="18" charset="0"/>
                              <a:ea typeface="Cambria Math" panose="02040503050406030204" pitchFamily="18" charset="0"/>
                            </a:rPr>
                            <m:t>𝜔</m:t>
                          </m:r>
                        </m:e>
                      </m:d>
                      <m:r>
                        <a:rPr lang="es-PA" b="0" i="1" smtClean="0">
                          <a:solidFill>
                            <a:srgbClr val="002060"/>
                          </a:solidFill>
                          <a:latin typeface="Cambria Math" panose="02040503050406030204" pitchFamily="18" charset="0"/>
                        </a:rPr>
                        <m:t>+</m:t>
                      </m:r>
                      <m:r>
                        <a:rPr lang="es-PA" i="1">
                          <a:solidFill>
                            <a:srgbClr val="002060"/>
                          </a:solidFill>
                          <a:latin typeface="Cambria Math" panose="02040503050406030204" pitchFamily="18" charset="0"/>
                        </a:rPr>
                        <m:t>20</m:t>
                      </m:r>
                      <m:sSub>
                        <m:sSubPr>
                          <m:ctrlPr>
                            <a:rPr lang="es-PA" i="1">
                              <a:solidFill>
                                <a:srgbClr val="002060"/>
                              </a:solidFill>
                              <a:latin typeface="Cambria Math" panose="02040503050406030204" pitchFamily="18" charset="0"/>
                            </a:rPr>
                          </m:ctrlPr>
                        </m:sSubPr>
                        <m:e>
                          <m:r>
                            <a:rPr lang="es-PA" i="1">
                              <a:solidFill>
                                <a:srgbClr val="002060"/>
                              </a:solidFill>
                              <a:latin typeface="Cambria Math" panose="02040503050406030204" pitchFamily="18" charset="0"/>
                            </a:rPr>
                            <m:t>𝐿𝑜𝑔</m:t>
                          </m:r>
                        </m:e>
                        <m:sub>
                          <m:r>
                            <a:rPr lang="es-PA" i="1">
                              <a:solidFill>
                                <a:srgbClr val="002060"/>
                              </a:solidFill>
                              <a:latin typeface="Cambria Math" panose="02040503050406030204" pitchFamily="18" charset="0"/>
                            </a:rPr>
                            <m:t>10</m:t>
                          </m:r>
                        </m:sub>
                      </m:sSub>
                      <m:d>
                        <m:dPr>
                          <m:begChr m:val="|"/>
                          <m:endChr m:val="|"/>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num>
                            <m:den>
                              <m:r>
                                <a:rPr lang="es-PA" i="1">
                                  <a:solidFill>
                                    <a:srgbClr val="002060"/>
                                  </a:solidFill>
                                  <a:latin typeface="Cambria Math" panose="02040503050406030204" pitchFamily="18" charset="0"/>
                                  <a:ea typeface="Cambria Math" panose="02040503050406030204" pitchFamily="18" charset="0"/>
                                </a:rPr>
                                <m:t>2</m:t>
                              </m:r>
                              <m:r>
                                <a:rPr lang="es-PA" i="1">
                                  <a:solidFill>
                                    <a:srgbClr val="002060"/>
                                  </a:solidFill>
                                  <a:latin typeface="Cambria Math" panose="02040503050406030204" pitchFamily="18" charset="0"/>
                                </a:rPr>
                                <m:t>000000</m:t>
                              </m:r>
                            </m:den>
                          </m:f>
                          <m:r>
                            <a:rPr lang="es-PA" i="1">
                              <a:solidFill>
                                <a:srgbClr val="002060"/>
                              </a:solidFill>
                              <a:latin typeface="Cambria Math" panose="02040503050406030204" pitchFamily="18" charset="0"/>
                            </a:rPr>
                            <m:t>+1</m:t>
                          </m:r>
                        </m:e>
                      </m:d>
                    </m:oMath>
                  </m:oMathPara>
                </a14:m>
                <a:endParaRPr lang="es-PA" i="1" dirty="0">
                  <a:solidFill>
                    <a:srgbClr val="002060"/>
                  </a:solidFill>
                  <a:latin typeface="Cambria Math" panose="02040503050406030204" pitchFamily="18" charset="0"/>
                </a:endParaRPr>
              </a:p>
              <a:p>
                <a:r>
                  <a:rPr lang="es-PA" b="0" dirty="0">
                    <a:solidFill>
                      <a:srgbClr val="002060"/>
                    </a:solidFill>
                  </a:rPr>
                  <a:t>									</a:t>
                </a:r>
                <a14:m>
                  <m:oMath xmlns:m="http://schemas.openxmlformats.org/officeDocument/2006/math">
                    <m:r>
                      <a:rPr lang="es-PA" b="0" i="1" smtClean="0">
                        <a:solidFill>
                          <a:srgbClr val="002060"/>
                        </a:solidFill>
                        <a:latin typeface="Cambria Math" panose="02040503050406030204" pitchFamily="18" charset="0"/>
                      </a:rPr>
                      <m:t>−</m:t>
                    </m:r>
                    <m:r>
                      <a:rPr lang="es-PA" i="1">
                        <a:solidFill>
                          <a:srgbClr val="002060"/>
                        </a:solidFill>
                        <a:latin typeface="Cambria Math" panose="02040503050406030204" pitchFamily="18" charset="0"/>
                      </a:rPr>
                      <m:t>20</m:t>
                    </m:r>
                    <m:sSub>
                      <m:sSubPr>
                        <m:ctrlPr>
                          <a:rPr lang="es-PA" i="1">
                            <a:solidFill>
                              <a:srgbClr val="002060"/>
                            </a:solidFill>
                            <a:latin typeface="Cambria Math" panose="02040503050406030204" pitchFamily="18" charset="0"/>
                          </a:rPr>
                        </m:ctrlPr>
                      </m:sSubPr>
                      <m:e>
                        <m:r>
                          <a:rPr lang="es-PA" i="1">
                            <a:solidFill>
                              <a:srgbClr val="002060"/>
                            </a:solidFill>
                            <a:latin typeface="Cambria Math" panose="02040503050406030204" pitchFamily="18" charset="0"/>
                          </a:rPr>
                          <m:t>𝐿𝑜𝑔</m:t>
                        </m:r>
                      </m:e>
                      <m:sub>
                        <m:r>
                          <a:rPr lang="es-PA" i="1">
                            <a:solidFill>
                              <a:srgbClr val="002060"/>
                            </a:solidFill>
                            <a:latin typeface="Cambria Math" panose="02040503050406030204" pitchFamily="18" charset="0"/>
                          </a:rPr>
                          <m:t>10</m:t>
                        </m:r>
                      </m:sub>
                    </m:sSub>
                    <m:d>
                      <m:dPr>
                        <m:begChr m:val="|"/>
                        <m:endChr m:val="|"/>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num>
                          <m:den>
                            <m:r>
                              <a:rPr lang="es-PA" i="1">
                                <a:solidFill>
                                  <a:srgbClr val="002060"/>
                                </a:solidFill>
                                <a:latin typeface="Cambria Math" panose="02040503050406030204" pitchFamily="18" charset="0"/>
                              </a:rPr>
                              <m:t>10</m:t>
                            </m:r>
                          </m:den>
                        </m:f>
                        <m:r>
                          <a:rPr lang="es-PA" i="1">
                            <a:solidFill>
                              <a:srgbClr val="002060"/>
                            </a:solidFill>
                            <a:latin typeface="Cambria Math" panose="02040503050406030204" pitchFamily="18" charset="0"/>
                          </a:rPr>
                          <m:t>+1</m:t>
                        </m:r>
                      </m:e>
                    </m:d>
                    <m:r>
                      <a:rPr lang="es-PA" b="0" i="1" smtClean="0">
                        <a:solidFill>
                          <a:srgbClr val="002060"/>
                        </a:solidFill>
                        <a:latin typeface="Cambria Math" panose="02040503050406030204" pitchFamily="18" charset="0"/>
                      </a:rPr>
                      <m:t>−</m:t>
                    </m:r>
                    <m:r>
                      <a:rPr lang="es-PA" i="1">
                        <a:solidFill>
                          <a:srgbClr val="002060"/>
                        </a:solidFill>
                        <a:latin typeface="Cambria Math" panose="02040503050406030204" pitchFamily="18" charset="0"/>
                      </a:rPr>
                      <m:t>20</m:t>
                    </m:r>
                    <m:sSub>
                      <m:sSubPr>
                        <m:ctrlPr>
                          <a:rPr lang="es-PA" i="1">
                            <a:solidFill>
                              <a:srgbClr val="002060"/>
                            </a:solidFill>
                            <a:latin typeface="Cambria Math" panose="02040503050406030204" pitchFamily="18" charset="0"/>
                          </a:rPr>
                        </m:ctrlPr>
                      </m:sSubPr>
                      <m:e>
                        <m:r>
                          <a:rPr lang="es-PA" i="1">
                            <a:solidFill>
                              <a:srgbClr val="002060"/>
                            </a:solidFill>
                            <a:latin typeface="Cambria Math" panose="02040503050406030204" pitchFamily="18" charset="0"/>
                          </a:rPr>
                          <m:t>𝐿𝑜𝑔</m:t>
                        </m:r>
                      </m:e>
                      <m:sub>
                        <m:r>
                          <a:rPr lang="es-PA" i="1">
                            <a:solidFill>
                              <a:srgbClr val="002060"/>
                            </a:solidFill>
                            <a:latin typeface="Cambria Math" panose="02040503050406030204" pitchFamily="18" charset="0"/>
                          </a:rPr>
                          <m:t>10</m:t>
                        </m:r>
                      </m:sub>
                    </m:sSub>
                    <m:d>
                      <m:dPr>
                        <m:begChr m:val="|"/>
                        <m:endChr m:val="|"/>
                        <m:ctrlPr>
                          <a:rPr lang="es-PA" i="1">
                            <a:solidFill>
                              <a:srgbClr val="002060"/>
                            </a:solidFill>
                            <a:latin typeface="Cambria Math" panose="02040503050406030204" pitchFamily="18" charset="0"/>
                          </a:rPr>
                        </m:ctrlPr>
                      </m:dPr>
                      <m:e>
                        <m:f>
                          <m:fPr>
                            <m:ctrlPr>
                              <a:rPr lang="es-PA" i="1">
                                <a:solidFill>
                                  <a:srgbClr val="002060"/>
                                </a:solidFill>
                                <a:latin typeface="Cambria Math" panose="02040503050406030204" pitchFamily="18" charset="0"/>
                              </a:rPr>
                            </m:ctrlPr>
                          </m:fPr>
                          <m:num>
                            <m:r>
                              <a:rPr lang="es-PA" i="1">
                                <a:solidFill>
                                  <a:srgbClr val="002060"/>
                                </a:solidFill>
                                <a:latin typeface="Cambria Math" panose="02040503050406030204" pitchFamily="18" charset="0"/>
                              </a:rPr>
                              <m:t>𝑗</m:t>
                            </m:r>
                            <m:r>
                              <a:rPr lang="es-PA" i="1">
                                <a:solidFill>
                                  <a:srgbClr val="002060"/>
                                </a:solidFill>
                                <a:latin typeface="Cambria Math" panose="02040503050406030204" pitchFamily="18" charset="0"/>
                                <a:ea typeface="Cambria Math" panose="02040503050406030204" pitchFamily="18" charset="0"/>
                              </a:rPr>
                              <m:t>𝜔</m:t>
                            </m:r>
                          </m:num>
                          <m:den>
                            <m:r>
                              <a:rPr lang="es-PA" i="1">
                                <a:solidFill>
                                  <a:srgbClr val="002060"/>
                                </a:solidFill>
                                <a:latin typeface="Cambria Math" panose="02040503050406030204" pitchFamily="18" charset="0"/>
                              </a:rPr>
                              <m:t>100000</m:t>
                            </m:r>
                          </m:den>
                        </m:f>
                        <m:r>
                          <a:rPr lang="es-PA" i="1">
                            <a:solidFill>
                              <a:srgbClr val="002060"/>
                            </a:solidFill>
                            <a:latin typeface="Cambria Math" panose="02040503050406030204" pitchFamily="18" charset="0"/>
                          </a:rPr>
                          <m:t>+1</m:t>
                        </m:r>
                      </m:e>
                    </m:d>
                  </m:oMath>
                </a14:m>
                <a:endParaRPr lang="es-MX" dirty="0">
                  <a:solidFill>
                    <a:srgbClr val="002060"/>
                  </a:solidFill>
                </a:endParaRPr>
              </a:p>
            </p:txBody>
          </p:sp>
        </mc:Choice>
        <mc:Fallback xmlns="">
          <p:sp>
            <p:nvSpPr>
              <p:cNvPr id="5" name="Rectángulo 4">
                <a:extLst>
                  <a:ext uri="{FF2B5EF4-FFF2-40B4-BE49-F238E27FC236}">
                    <a16:creationId xmlns:a16="http://schemas.microsoft.com/office/drawing/2014/main" id="{9A099653-9E36-4F62-B6F5-5E3354819C3C}"/>
                  </a:ext>
                </a:extLst>
              </p:cNvPr>
              <p:cNvSpPr>
                <a:spLocks noRot="1" noChangeAspect="1" noMove="1" noResize="1" noEditPoints="1" noAdjustHandles="1" noChangeArrowheads="1" noChangeShapeType="1" noTextEdit="1"/>
              </p:cNvSpPr>
              <p:nvPr/>
            </p:nvSpPr>
            <p:spPr>
              <a:xfrm>
                <a:off x="913774" y="1986426"/>
                <a:ext cx="9569479" cy="1442574"/>
              </a:xfrm>
              <a:prstGeom prst="rect">
                <a:avLst/>
              </a:prstGeom>
              <a:blipFill>
                <a:blip r:embed="rId2"/>
                <a:stretch>
                  <a:fillRect/>
                </a:stretch>
              </a:blipFill>
            </p:spPr>
            <p:txBody>
              <a:bodyPr/>
              <a:lstStyle/>
              <a:p>
                <a:r>
                  <a:rPr lang="es-MX">
                    <a:noFill/>
                  </a:rPr>
                  <a:t> </a:t>
                </a:r>
              </a:p>
            </p:txBody>
          </p:sp>
        </mc:Fallback>
      </mc:AlternateContent>
      <p:sp>
        <p:nvSpPr>
          <p:cNvPr id="3" name="CuadroTexto 2">
            <a:extLst>
              <a:ext uri="{FF2B5EF4-FFF2-40B4-BE49-F238E27FC236}">
                <a16:creationId xmlns:a16="http://schemas.microsoft.com/office/drawing/2014/main" id="{15028616-F39B-497D-85D0-289030DB36A4}"/>
              </a:ext>
            </a:extLst>
          </p:cNvPr>
          <p:cNvSpPr txBox="1"/>
          <p:nvPr/>
        </p:nvSpPr>
        <p:spPr>
          <a:xfrm>
            <a:off x="949232" y="3582603"/>
            <a:ext cx="8900160" cy="461665"/>
          </a:xfrm>
          <a:prstGeom prst="rect">
            <a:avLst/>
          </a:prstGeom>
          <a:noFill/>
        </p:spPr>
        <p:txBody>
          <a:bodyPr wrap="square" rtlCol="0">
            <a:spAutoFit/>
          </a:bodyPr>
          <a:lstStyle/>
          <a:p>
            <a:r>
              <a:rPr lang="es-PA" sz="2400" b="1" i="1" dirty="0">
                <a:effectLst>
                  <a:outerShdw blurRad="38100" dist="38100" dir="2700000" algn="tl">
                    <a:srgbClr val="000000">
                      <a:alpha val="43137"/>
                    </a:srgbClr>
                  </a:outerShdw>
                </a:effectLst>
              </a:rPr>
              <a:t>Términos:</a:t>
            </a:r>
            <a:endParaRPr lang="es-MX" sz="2400" b="1" i="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51F034F0-4996-4287-AA58-EE8FA1DD2A91}"/>
                  </a:ext>
                </a:extLst>
              </p:cNvPr>
              <p:cNvSpPr/>
              <p:nvPr/>
            </p:nvSpPr>
            <p:spPr>
              <a:xfrm>
                <a:off x="541539" y="4279558"/>
                <a:ext cx="2436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A" i="1" smtClean="0">
                          <a:solidFill>
                            <a:srgbClr val="FF0000"/>
                          </a:solidFill>
                          <a:latin typeface="Cambria Math" panose="02040503050406030204" pitchFamily="18" charset="0"/>
                        </a:rPr>
                        <m:t>20</m:t>
                      </m:r>
                      <m:sSub>
                        <m:sSubPr>
                          <m:ctrlPr>
                            <a:rPr lang="es-PA" i="1">
                              <a:solidFill>
                                <a:srgbClr val="FF0000"/>
                              </a:solidFill>
                              <a:latin typeface="Cambria Math" panose="02040503050406030204" pitchFamily="18" charset="0"/>
                            </a:rPr>
                          </m:ctrlPr>
                        </m:sSubPr>
                        <m:e>
                          <m:r>
                            <a:rPr lang="es-PA" i="1">
                              <a:solidFill>
                                <a:srgbClr val="FF0000"/>
                              </a:solidFill>
                              <a:latin typeface="Cambria Math" panose="02040503050406030204" pitchFamily="18" charset="0"/>
                            </a:rPr>
                            <m:t>𝐿𝑜𝑔</m:t>
                          </m:r>
                        </m:e>
                        <m:sub>
                          <m:r>
                            <a:rPr lang="es-PA" i="1">
                              <a:solidFill>
                                <a:srgbClr val="FF0000"/>
                              </a:solidFill>
                              <a:latin typeface="Cambria Math" panose="02040503050406030204" pitchFamily="18" charset="0"/>
                            </a:rPr>
                            <m:t>10</m:t>
                          </m:r>
                        </m:sub>
                      </m:sSub>
                      <m:d>
                        <m:dPr>
                          <m:begChr m:val="|"/>
                          <m:endChr m:val="|"/>
                          <m:ctrlPr>
                            <a:rPr lang="es-PA" i="1">
                              <a:solidFill>
                                <a:srgbClr val="FF0000"/>
                              </a:solidFill>
                              <a:latin typeface="Cambria Math" panose="02040503050406030204" pitchFamily="18" charset="0"/>
                            </a:rPr>
                          </m:ctrlPr>
                        </m:dPr>
                        <m:e>
                          <m:r>
                            <a:rPr lang="es-PA" i="1">
                              <a:solidFill>
                                <a:srgbClr val="FF0000"/>
                              </a:solidFill>
                              <a:latin typeface="Cambria Math" panose="02040503050406030204" pitchFamily="18" charset="0"/>
                            </a:rPr>
                            <m:t>2</m:t>
                          </m:r>
                        </m:e>
                      </m:d>
                      <m:r>
                        <a:rPr lang="es-PA" b="0" i="1" smtClean="0">
                          <a:solidFill>
                            <a:srgbClr val="FF0000"/>
                          </a:solidFill>
                          <a:latin typeface="Cambria Math" panose="02040503050406030204" pitchFamily="18" charset="0"/>
                        </a:rPr>
                        <m:t>=6.02 </m:t>
                      </m:r>
                      <m:r>
                        <a:rPr lang="es-PA" b="0" i="1" smtClean="0">
                          <a:solidFill>
                            <a:srgbClr val="FF0000"/>
                          </a:solidFill>
                          <a:latin typeface="Cambria Math" panose="02040503050406030204" pitchFamily="18" charset="0"/>
                        </a:rPr>
                        <m:t>𝑑𝐵</m:t>
                      </m:r>
                    </m:oMath>
                  </m:oMathPara>
                </a14:m>
                <a:endParaRPr lang="es-MX" dirty="0">
                  <a:solidFill>
                    <a:srgbClr val="FF0000"/>
                  </a:solidFill>
                </a:endParaRPr>
              </a:p>
            </p:txBody>
          </p:sp>
        </mc:Choice>
        <mc:Fallback xmlns="">
          <p:sp>
            <p:nvSpPr>
              <p:cNvPr id="6" name="Rectángulo 5">
                <a:extLst>
                  <a:ext uri="{FF2B5EF4-FFF2-40B4-BE49-F238E27FC236}">
                    <a16:creationId xmlns:a16="http://schemas.microsoft.com/office/drawing/2014/main" id="{51F034F0-4996-4287-AA58-EE8FA1DD2A91}"/>
                  </a:ext>
                </a:extLst>
              </p:cNvPr>
              <p:cNvSpPr>
                <a:spLocks noRot="1" noChangeAspect="1" noMove="1" noResize="1" noEditPoints="1" noAdjustHandles="1" noChangeArrowheads="1" noChangeShapeType="1" noTextEdit="1"/>
              </p:cNvSpPr>
              <p:nvPr/>
            </p:nvSpPr>
            <p:spPr>
              <a:xfrm>
                <a:off x="541539" y="4279558"/>
                <a:ext cx="2436436" cy="369332"/>
              </a:xfrm>
              <a:prstGeom prst="rect">
                <a:avLst/>
              </a:prstGeom>
              <a:blipFill>
                <a:blip r:embed="rId3"/>
                <a:stretch>
                  <a:fillRect b="-114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7C741AA1-3A43-4F70-B34C-224FF8F6AAFB}"/>
                  </a:ext>
                </a:extLst>
              </p:cNvPr>
              <p:cNvSpPr/>
              <p:nvPr/>
            </p:nvSpPr>
            <p:spPr>
              <a:xfrm>
                <a:off x="527170" y="4736508"/>
                <a:ext cx="14863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A" i="1" smtClean="0">
                          <a:solidFill>
                            <a:srgbClr val="00B050"/>
                          </a:solidFill>
                          <a:latin typeface="Cambria Math" panose="02040503050406030204" pitchFamily="18" charset="0"/>
                        </a:rPr>
                        <m:t>20</m:t>
                      </m:r>
                      <m:sSub>
                        <m:sSubPr>
                          <m:ctrlPr>
                            <a:rPr lang="es-PA" i="1">
                              <a:solidFill>
                                <a:srgbClr val="00B050"/>
                              </a:solidFill>
                              <a:latin typeface="Cambria Math" panose="02040503050406030204" pitchFamily="18" charset="0"/>
                            </a:rPr>
                          </m:ctrlPr>
                        </m:sSubPr>
                        <m:e>
                          <m:r>
                            <a:rPr lang="es-PA" i="1">
                              <a:solidFill>
                                <a:srgbClr val="00B050"/>
                              </a:solidFill>
                              <a:latin typeface="Cambria Math" panose="02040503050406030204" pitchFamily="18" charset="0"/>
                            </a:rPr>
                            <m:t>𝐿𝑜𝑔</m:t>
                          </m:r>
                        </m:e>
                        <m:sub>
                          <m:r>
                            <a:rPr lang="es-PA" i="1">
                              <a:solidFill>
                                <a:srgbClr val="00B050"/>
                              </a:solidFill>
                              <a:latin typeface="Cambria Math" panose="02040503050406030204" pitchFamily="18" charset="0"/>
                            </a:rPr>
                            <m:t>10</m:t>
                          </m:r>
                        </m:sub>
                      </m:sSub>
                      <m:d>
                        <m:dPr>
                          <m:begChr m:val="|"/>
                          <m:endChr m:val="|"/>
                          <m:ctrlPr>
                            <a:rPr lang="es-PA" i="1">
                              <a:solidFill>
                                <a:srgbClr val="00B050"/>
                              </a:solidFill>
                              <a:latin typeface="Cambria Math" panose="02040503050406030204" pitchFamily="18" charset="0"/>
                            </a:rPr>
                          </m:ctrlPr>
                        </m:dPr>
                        <m:e>
                          <m:r>
                            <a:rPr lang="es-PA" i="1">
                              <a:solidFill>
                                <a:srgbClr val="00B050"/>
                              </a:solidFill>
                              <a:latin typeface="Cambria Math" panose="02040503050406030204" pitchFamily="18" charset="0"/>
                            </a:rPr>
                            <m:t>𝑗</m:t>
                          </m:r>
                          <m:r>
                            <a:rPr lang="es-PA" i="1">
                              <a:solidFill>
                                <a:srgbClr val="00B050"/>
                              </a:solidFill>
                              <a:latin typeface="Cambria Math" panose="02040503050406030204" pitchFamily="18" charset="0"/>
                              <a:ea typeface="Cambria Math" panose="02040503050406030204" pitchFamily="18" charset="0"/>
                            </a:rPr>
                            <m:t>𝜔</m:t>
                          </m:r>
                        </m:e>
                      </m:d>
                    </m:oMath>
                  </m:oMathPara>
                </a14:m>
                <a:endParaRPr lang="es-MX" dirty="0">
                  <a:solidFill>
                    <a:srgbClr val="00B050"/>
                  </a:solidFill>
                </a:endParaRPr>
              </a:p>
            </p:txBody>
          </p:sp>
        </mc:Choice>
        <mc:Fallback xmlns="">
          <p:sp>
            <p:nvSpPr>
              <p:cNvPr id="9" name="Rectángulo 8">
                <a:extLst>
                  <a:ext uri="{FF2B5EF4-FFF2-40B4-BE49-F238E27FC236}">
                    <a16:creationId xmlns:a16="http://schemas.microsoft.com/office/drawing/2014/main" id="{7C741AA1-3A43-4F70-B34C-224FF8F6AAFB}"/>
                  </a:ext>
                </a:extLst>
              </p:cNvPr>
              <p:cNvSpPr>
                <a:spLocks noRot="1" noChangeAspect="1" noMove="1" noResize="1" noEditPoints="1" noAdjustHandles="1" noChangeArrowheads="1" noChangeShapeType="1" noTextEdit="1"/>
              </p:cNvSpPr>
              <p:nvPr/>
            </p:nvSpPr>
            <p:spPr>
              <a:xfrm>
                <a:off x="527170" y="4736508"/>
                <a:ext cx="1486304" cy="369332"/>
              </a:xfrm>
              <a:prstGeom prst="rect">
                <a:avLst/>
              </a:prstGeom>
              <a:blipFill>
                <a:blip r:embed="rId4"/>
                <a:stretch>
                  <a:fillRect b="-1147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5213A5B4-0770-433D-9C8C-2644A850DD21}"/>
                  </a:ext>
                </a:extLst>
              </p:cNvPr>
              <p:cNvSpPr/>
              <p:nvPr/>
            </p:nvSpPr>
            <p:spPr>
              <a:xfrm>
                <a:off x="3762103" y="4044268"/>
                <a:ext cx="2574231" cy="616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A" i="1" smtClean="0">
                          <a:solidFill>
                            <a:srgbClr val="0070C0"/>
                          </a:solidFill>
                          <a:latin typeface="Cambria Math" panose="02040503050406030204" pitchFamily="18" charset="0"/>
                        </a:rPr>
                        <m:t>20</m:t>
                      </m:r>
                      <m:sSub>
                        <m:sSubPr>
                          <m:ctrlPr>
                            <a:rPr lang="es-PA" i="1">
                              <a:solidFill>
                                <a:srgbClr val="0070C0"/>
                              </a:solidFill>
                              <a:latin typeface="Cambria Math" panose="02040503050406030204" pitchFamily="18" charset="0"/>
                            </a:rPr>
                          </m:ctrlPr>
                        </m:sSubPr>
                        <m:e>
                          <m:r>
                            <a:rPr lang="es-PA" i="1">
                              <a:solidFill>
                                <a:srgbClr val="0070C0"/>
                              </a:solidFill>
                              <a:latin typeface="Cambria Math" panose="02040503050406030204" pitchFamily="18" charset="0"/>
                            </a:rPr>
                            <m:t>𝐿𝑜𝑔</m:t>
                          </m:r>
                        </m:e>
                        <m:sub>
                          <m:r>
                            <a:rPr lang="es-PA" i="1">
                              <a:solidFill>
                                <a:srgbClr val="0070C0"/>
                              </a:solidFill>
                              <a:latin typeface="Cambria Math" panose="02040503050406030204" pitchFamily="18" charset="0"/>
                            </a:rPr>
                            <m:t>10</m:t>
                          </m:r>
                        </m:sub>
                      </m:sSub>
                      <m:d>
                        <m:dPr>
                          <m:begChr m:val="|"/>
                          <m:endChr m:val="|"/>
                          <m:ctrlPr>
                            <a:rPr lang="es-PA" i="1">
                              <a:solidFill>
                                <a:srgbClr val="0070C0"/>
                              </a:solidFill>
                              <a:latin typeface="Cambria Math" panose="02040503050406030204" pitchFamily="18" charset="0"/>
                            </a:rPr>
                          </m:ctrlPr>
                        </m:dPr>
                        <m:e>
                          <m:f>
                            <m:fPr>
                              <m:ctrlPr>
                                <a:rPr lang="es-PA" i="1">
                                  <a:solidFill>
                                    <a:srgbClr val="0070C0"/>
                                  </a:solidFill>
                                  <a:latin typeface="Cambria Math" panose="02040503050406030204" pitchFamily="18" charset="0"/>
                                </a:rPr>
                              </m:ctrlPr>
                            </m:fPr>
                            <m:num>
                              <m:r>
                                <a:rPr lang="es-PA" i="1">
                                  <a:solidFill>
                                    <a:srgbClr val="0070C0"/>
                                  </a:solidFill>
                                  <a:latin typeface="Cambria Math" panose="02040503050406030204" pitchFamily="18" charset="0"/>
                                </a:rPr>
                                <m:t>𝑗</m:t>
                              </m:r>
                              <m:r>
                                <a:rPr lang="es-PA" i="1">
                                  <a:solidFill>
                                    <a:srgbClr val="0070C0"/>
                                  </a:solidFill>
                                  <a:latin typeface="Cambria Math" panose="02040503050406030204" pitchFamily="18" charset="0"/>
                                  <a:ea typeface="Cambria Math" panose="02040503050406030204" pitchFamily="18" charset="0"/>
                                </a:rPr>
                                <m:t>𝜔</m:t>
                              </m:r>
                            </m:num>
                            <m:den>
                              <m:r>
                                <a:rPr lang="es-PA" i="1">
                                  <a:solidFill>
                                    <a:srgbClr val="0070C0"/>
                                  </a:solidFill>
                                  <a:latin typeface="Cambria Math" panose="02040503050406030204" pitchFamily="18" charset="0"/>
                                  <a:ea typeface="Cambria Math" panose="02040503050406030204" pitchFamily="18" charset="0"/>
                                </a:rPr>
                                <m:t>2</m:t>
                              </m:r>
                              <m:r>
                                <a:rPr lang="es-PA" i="1">
                                  <a:solidFill>
                                    <a:srgbClr val="0070C0"/>
                                  </a:solidFill>
                                  <a:latin typeface="Cambria Math" panose="02040503050406030204" pitchFamily="18" charset="0"/>
                                </a:rPr>
                                <m:t>000000</m:t>
                              </m:r>
                            </m:den>
                          </m:f>
                          <m:r>
                            <a:rPr lang="es-PA" i="1">
                              <a:solidFill>
                                <a:srgbClr val="0070C0"/>
                              </a:solidFill>
                              <a:latin typeface="Cambria Math" panose="02040503050406030204" pitchFamily="18" charset="0"/>
                            </a:rPr>
                            <m:t>+1</m:t>
                          </m:r>
                        </m:e>
                      </m:d>
                    </m:oMath>
                  </m:oMathPara>
                </a14:m>
                <a:endParaRPr lang="es-MX" dirty="0">
                  <a:solidFill>
                    <a:srgbClr val="0070C0"/>
                  </a:solidFill>
                </a:endParaRPr>
              </a:p>
            </p:txBody>
          </p:sp>
        </mc:Choice>
        <mc:Fallback xmlns="">
          <p:sp>
            <p:nvSpPr>
              <p:cNvPr id="12" name="Rectángulo 11">
                <a:extLst>
                  <a:ext uri="{FF2B5EF4-FFF2-40B4-BE49-F238E27FC236}">
                    <a16:creationId xmlns:a16="http://schemas.microsoft.com/office/drawing/2014/main" id="{5213A5B4-0770-433D-9C8C-2644A850DD21}"/>
                  </a:ext>
                </a:extLst>
              </p:cNvPr>
              <p:cNvSpPr>
                <a:spLocks noRot="1" noChangeAspect="1" noMove="1" noResize="1" noEditPoints="1" noAdjustHandles="1" noChangeArrowheads="1" noChangeShapeType="1" noTextEdit="1"/>
              </p:cNvSpPr>
              <p:nvPr/>
            </p:nvSpPr>
            <p:spPr>
              <a:xfrm>
                <a:off x="3762103" y="4044268"/>
                <a:ext cx="2574231" cy="616515"/>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507F35F7-BEB1-4AF5-8F5E-4FC98E3A577F}"/>
                  </a:ext>
                </a:extLst>
              </p:cNvPr>
              <p:cNvSpPr/>
              <p:nvPr/>
            </p:nvSpPr>
            <p:spPr>
              <a:xfrm>
                <a:off x="3832327" y="4834618"/>
                <a:ext cx="2106154" cy="616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A" i="1" smtClean="0">
                          <a:solidFill>
                            <a:srgbClr val="7030A0"/>
                          </a:solidFill>
                          <a:latin typeface="Cambria Math" panose="02040503050406030204" pitchFamily="18" charset="0"/>
                        </a:rPr>
                        <m:t>−</m:t>
                      </m:r>
                      <m:r>
                        <a:rPr lang="es-PA" i="1">
                          <a:solidFill>
                            <a:srgbClr val="7030A0"/>
                          </a:solidFill>
                          <a:latin typeface="Cambria Math" panose="02040503050406030204" pitchFamily="18" charset="0"/>
                        </a:rPr>
                        <m:t>20</m:t>
                      </m:r>
                      <m:sSub>
                        <m:sSubPr>
                          <m:ctrlPr>
                            <a:rPr lang="es-PA" i="1">
                              <a:solidFill>
                                <a:srgbClr val="7030A0"/>
                              </a:solidFill>
                              <a:latin typeface="Cambria Math" panose="02040503050406030204" pitchFamily="18" charset="0"/>
                            </a:rPr>
                          </m:ctrlPr>
                        </m:sSubPr>
                        <m:e>
                          <m:r>
                            <a:rPr lang="es-PA" i="1">
                              <a:solidFill>
                                <a:srgbClr val="7030A0"/>
                              </a:solidFill>
                              <a:latin typeface="Cambria Math" panose="02040503050406030204" pitchFamily="18" charset="0"/>
                            </a:rPr>
                            <m:t>𝐿𝑜𝑔</m:t>
                          </m:r>
                        </m:e>
                        <m:sub>
                          <m:r>
                            <a:rPr lang="es-PA" i="1">
                              <a:solidFill>
                                <a:srgbClr val="7030A0"/>
                              </a:solidFill>
                              <a:latin typeface="Cambria Math" panose="02040503050406030204" pitchFamily="18" charset="0"/>
                            </a:rPr>
                            <m:t>10</m:t>
                          </m:r>
                        </m:sub>
                      </m:sSub>
                      <m:d>
                        <m:dPr>
                          <m:begChr m:val="|"/>
                          <m:endChr m:val="|"/>
                          <m:ctrlPr>
                            <a:rPr lang="es-PA" i="1">
                              <a:solidFill>
                                <a:srgbClr val="7030A0"/>
                              </a:solidFill>
                              <a:latin typeface="Cambria Math" panose="02040503050406030204" pitchFamily="18" charset="0"/>
                            </a:rPr>
                          </m:ctrlPr>
                        </m:dPr>
                        <m:e>
                          <m:f>
                            <m:fPr>
                              <m:ctrlPr>
                                <a:rPr lang="es-PA" i="1">
                                  <a:solidFill>
                                    <a:srgbClr val="7030A0"/>
                                  </a:solidFill>
                                  <a:latin typeface="Cambria Math" panose="02040503050406030204" pitchFamily="18" charset="0"/>
                                </a:rPr>
                              </m:ctrlPr>
                            </m:fPr>
                            <m:num>
                              <m:r>
                                <a:rPr lang="es-PA" i="1">
                                  <a:solidFill>
                                    <a:srgbClr val="7030A0"/>
                                  </a:solidFill>
                                  <a:latin typeface="Cambria Math" panose="02040503050406030204" pitchFamily="18" charset="0"/>
                                </a:rPr>
                                <m:t>𝑗</m:t>
                              </m:r>
                              <m:r>
                                <a:rPr lang="es-PA" i="1">
                                  <a:solidFill>
                                    <a:srgbClr val="7030A0"/>
                                  </a:solidFill>
                                  <a:latin typeface="Cambria Math" panose="02040503050406030204" pitchFamily="18" charset="0"/>
                                  <a:ea typeface="Cambria Math" panose="02040503050406030204" pitchFamily="18" charset="0"/>
                                </a:rPr>
                                <m:t>𝜔</m:t>
                              </m:r>
                            </m:num>
                            <m:den>
                              <m:r>
                                <a:rPr lang="es-PA" i="1">
                                  <a:solidFill>
                                    <a:srgbClr val="7030A0"/>
                                  </a:solidFill>
                                  <a:latin typeface="Cambria Math" panose="02040503050406030204" pitchFamily="18" charset="0"/>
                                </a:rPr>
                                <m:t>10</m:t>
                              </m:r>
                            </m:den>
                          </m:f>
                          <m:r>
                            <a:rPr lang="es-PA" i="1">
                              <a:solidFill>
                                <a:srgbClr val="7030A0"/>
                              </a:solidFill>
                              <a:latin typeface="Cambria Math" panose="02040503050406030204" pitchFamily="18" charset="0"/>
                            </a:rPr>
                            <m:t>+1</m:t>
                          </m:r>
                        </m:e>
                      </m:d>
                    </m:oMath>
                  </m:oMathPara>
                </a14:m>
                <a:endParaRPr lang="es-MX" dirty="0">
                  <a:solidFill>
                    <a:srgbClr val="7030A0"/>
                  </a:solidFill>
                </a:endParaRPr>
              </a:p>
            </p:txBody>
          </p:sp>
        </mc:Choice>
        <mc:Fallback xmlns="">
          <p:sp>
            <p:nvSpPr>
              <p:cNvPr id="14" name="Rectángulo 13">
                <a:extLst>
                  <a:ext uri="{FF2B5EF4-FFF2-40B4-BE49-F238E27FC236}">
                    <a16:creationId xmlns:a16="http://schemas.microsoft.com/office/drawing/2014/main" id="{507F35F7-BEB1-4AF5-8F5E-4FC98E3A577F}"/>
                  </a:ext>
                </a:extLst>
              </p:cNvPr>
              <p:cNvSpPr>
                <a:spLocks noRot="1" noChangeAspect="1" noMove="1" noResize="1" noEditPoints="1" noAdjustHandles="1" noChangeArrowheads="1" noChangeShapeType="1" noTextEdit="1"/>
              </p:cNvSpPr>
              <p:nvPr/>
            </p:nvSpPr>
            <p:spPr>
              <a:xfrm>
                <a:off x="3832327" y="4834618"/>
                <a:ext cx="2106154" cy="616515"/>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6A5B2715-EE82-4784-A7A8-BAB66EC48CA7}"/>
                  </a:ext>
                </a:extLst>
              </p:cNvPr>
              <p:cNvSpPr/>
              <p:nvPr/>
            </p:nvSpPr>
            <p:spPr>
              <a:xfrm>
                <a:off x="3762103" y="5621736"/>
                <a:ext cx="2619115" cy="616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A" i="1" smtClean="0">
                          <a:solidFill>
                            <a:schemeClr val="accent5">
                              <a:lumMod val="50000"/>
                            </a:schemeClr>
                          </a:solidFill>
                          <a:latin typeface="Cambria Math" panose="02040503050406030204" pitchFamily="18" charset="0"/>
                        </a:rPr>
                        <m:t>−</m:t>
                      </m:r>
                      <m:r>
                        <a:rPr lang="es-PA" i="1">
                          <a:solidFill>
                            <a:schemeClr val="accent5">
                              <a:lumMod val="50000"/>
                            </a:schemeClr>
                          </a:solidFill>
                          <a:latin typeface="Cambria Math" panose="02040503050406030204" pitchFamily="18" charset="0"/>
                        </a:rPr>
                        <m:t>20</m:t>
                      </m:r>
                      <m:sSub>
                        <m:sSubPr>
                          <m:ctrlPr>
                            <a:rPr lang="es-PA" i="1">
                              <a:solidFill>
                                <a:schemeClr val="accent5">
                                  <a:lumMod val="50000"/>
                                </a:schemeClr>
                              </a:solidFill>
                              <a:latin typeface="Cambria Math" panose="02040503050406030204" pitchFamily="18" charset="0"/>
                            </a:rPr>
                          </m:ctrlPr>
                        </m:sSubPr>
                        <m:e>
                          <m:r>
                            <a:rPr lang="es-PA" i="1">
                              <a:solidFill>
                                <a:schemeClr val="accent5">
                                  <a:lumMod val="50000"/>
                                </a:schemeClr>
                              </a:solidFill>
                              <a:latin typeface="Cambria Math" panose="02040503050406030204" pitchFamily="18" charset="0"/>
                            </a:rPr>
                            <m:t>𝐿𝑜𝑔</m:t>
                          </m:r>
                        </m:e>
                        <m:sub>
                          <m:r>
                            <a:rPr lang="es-PA" i="1">
                              <a:solidFill>
                                <a:schemeClr val="accent5">
                                  <a:lumMod val="50000"/>
                                </a:schemeClr>
                              </a:solidFill>
                              <a:latin typeface="Cambria Math" panose="02040503050406030204" pitchFamily="18" charset="0"/>
                            </a:rPr>
                            <m:t>10</m:t>
                          </m:r>
                        </m:sub>
                      </m:sSub>
                      <m:d>
                        <m:dPr>
                          <m:begChr m:val="|"/>
                          <m:endChr m:val="|"/>
                          <m:ctrlPr>
                            <a:rPr lang="es-PA" i="1">
                              <a:solidFill>
                                <a:schemeClr val="accent5">
                                  <a:lumMod val="50000"/>
                                </a:schemeClr>
                              </a:solidFill>
                              <a:latin typeface="Cambria Math" panose="02040503050406030204" pitchFamily="18" charset="0"/>
                            </a:rPr>
                          </m:ctrlPr>
                        </m:dPr>
                        <m:e>
                          <m:f>
                            <m:fPr>
                              <m:ctrlPr>
                                <a:rPr lang="es-PA" i="1">
                                  <a:solidFill>
                                    <a:schemeClr val="accent5">
                                      <a:lumMod val="50000"/>
                                    </a:schemeClr>
                                  </a:solidFill>
                                  <a:latin typeface="Cambria Math" panose="02040503050406030204" pitchFamily="18" charset="0"/>
                                </a:rPr>
                              </m:ctrlPr>
                            </m:fPr>
                            <m:num>
                              <m:r>
                                <a:rPr lang="es-PA" i="1">
                                  <a:solidFill>
                                    <a:schemeClr val="accent5">
                                      <a:lumMod val="50000"/>
                                    </a:schemeClr>
                                  </a:solidFill>
                                  <a:latin typeface="Cambria Math" panose="02040503050406030204" pitchFamily="18" charset="0"/>
                                </a:rPr>
                                <m:t>𝑗</m:t>
                              </m:r>
                              <m:r>
                                <a:rPr lang="es-PA" i="1">
                                  <a:solidFill>
                                    <a:schemeClr val="accent5">
                                      <a:lumMod val="50000"/>
                                    </a:schemeClr>
                                  </a:solidFill>
                                  <a:latin typeface="Cambria Math" panose="02040503050406030204" pitchFamily="18" charset="0"/>
                                  <a:ea typeface="Cambria Math" panose="02040503050406030204" pitchFamily="18" charset="0"/>
                                </a:rPr>
                                <m:t>𝜔</m:t>
                              </m:r>
                            </m:num>
                            <m:den>
                              <m:r>
                                <a:rPr lang="es-PA" i="1">
                                  <a:solidFill>
                                    <a:schemeClr val="accent5">
                                      <a:lumMod val="50000"/>
                                    </a:schemeClr>
                                  </a:solidFill>
                                  <a:latin typeface="Cambria Math" panose="02040503050406030204" pitchFamily="18" charset="0"/>
                                </a:rPr>
                                <m:t>100000</m:t>
                              </m:r>
                            </m:den>
                          </m:f>
                          <m:r>
                            <a:rPr lang="es-PA" i="1">
                              <a:solidFill>
                                <a:schemeClr val="accent5">
                                  <a:lumMod val="50000"/>
                                </a:schemeClr>
                              </a:solidFill>
                              <a:latin typeface="Cambria Math" panose="02040503050406030204" pitchFamily="18" charset="0"/>
                            </a:rPr>
                            <m:t>+1</m:t>
                          </m:r>
                        </m:e>
                      </m:d>
                    </m:oMath>
                  </m:oMathPara>
                </a14:m>
                <a:endParaRPr lang="es-MX" dirty="0">
                  <a:solidFill>
                    <a:schemeClr val="accent5">
                      <a:lumMod val="50000"/>
                    </a:schemeClr>
                  </a:solidFill>
                </a:endParaRPr>
              </a:p>
            </p:txBody>
          </p:sp>
        </mc:Choice>
        <mc:Fallback xmlns="">
          <p:sp>
            <p:nvSpPr>
              <p:cNvPr id="15" name="Rectángulo 14">
                <a:extLst>
                  <a:ext uri="{FF2B5EF4-FFF2-40B4-BE49-F238E27FC236}">
                    <a16:creationId xmlns:a16="http://schemas.microsoft.com/office/drawing/2014/main" id="{6A5B2715-EE82-4784-A7A8-BAB66EC48CA7}"/>
                  </a:ext>
                </a:extLst>
              </p:cNvPr>
              <p:cNvSpPr>
                <a:spLocks noRot="1" noChangeAspect="1" noMove="1" noResize="1" noEditPoints="1" noAdjustHandles="1" noChangeArrowheads="1" noChangeShapeType="1" noTextEdit="1"/>
              </p:cNvSpPr>
              <p:nvPr/>
            </p:nvSpPr>
            <p:spPr>
              <a:xfrm>
                <a:off x="3762103" y="5621736"/>
                <a:ext cx="2619115" cy="616515"/>
              </a:xfrm>
              <a:prstGeom prst="rect">
                <a:avLst/>
              </a:prstGeom>
              <a:blipFill>
                <a:blip r:embed="rId7"/>
                <a:stretch>
                  <a:fillRect/>
                </a:stretch>
              </a:blipFill>
            </p:spPr>
            <p:txBody>
              <a:bodyPr/>
              <a:lstStyle/>
              <a:p>
                <a:r>
                  <a:rPr lang="es-MX">
                    <a:noFill/>
                  </a:rPr>
                  <a:t> </a:t>
                </a:r>
              </a:p>
            </p:txBody>
          </p:sp>
        </mc:Fallback>
      </mc:AlternateContent>
      <p:sp>
        <p:nvSpPr>
          <p:cNvPr id="17" name="CuadroTexto 16">
            <a:extLst>
              <a:ext uri="{FF2B5EF4-FFF2-40B4-BE49-F238E27FC236}">
                <a16:creationId xmlns:a16="http://schemas.microsoft.com/office/drawing/2014/main" id="{51AEC3C4-8180-453E-9ADD-8A03C6367013}"/>
              </a:ext>
            </a:extLst>
          </p:cNvPr>
          <p:cNvSpPr txBox="1"/>
          <p:nvPr/>
        </p:nvSpPr>
        <p:spPr>
          <a:xfrm>
            <a:off x="20009" y="5393233"/>
            <a:ext cx="3742094" cy="1200329"/>
          </a:xfrm>
          <a:prstGeom prst="rect">
            <a:avLst/>
          </a:prstGeom>
          <a:noFill/>
        </p:spPr>
        <p:txBody>
          <a:bodyPr wrap="square" rtlCol="0">
            <a:spAutoFit/>
          </a:bodyPr>
          <a:lstStyle/>
          <a:p>
            <a:pPr algn="ctr"/>
            <a:r>
              <a:rPr lang="es-PA" i="1" dirty="0">
                <a:effectLst>
                  <a:outerShdw blurRad="38100" dist="38100" dir="2700000" algn="tl">
                    <a:srgbClr val="000000">
                      <a:alpha val="43137"/>
                    </a:srgbClr>
                  </a:outerShdw>
                </a:effectLst>
              </a:rPr>
              <a:t>En los siguientes tres términos (en los que hay dos términos en el argumento del logaritmo) hay aproximaciones asintóticas</a:t>
            </a:r>
            <a:endParaRPr lang="es-MX" i="1" dirty="0">
              <a:effectLst>
                <a:outerShdw blurRad="38100" dist="38100" dir="2700000" algn="tl">
                  <a:srgbClr val="000000">
                    <a:alpha val="43137"/>
                  </a:srgbClr>
                </a:outerShdw>
              </a:effectLst>
            </a:endParaRPr>
          </a:p>
        </p:txBody>
      </p:sp>
      <p:pic>
        <p:nvPicPr>
          <p:cNvPr id="18" name="Imagen 17">
            <a:extLst>
              <a:ext uri="{FF2B5EF4-FFF2-40B4-BE49-F238E27FC236}">
                <a16:creationId xmlns:a16="http://schemas.microsoft.com/office/drawing/2014/main" id="{7EDA0031-E251-4CC2-812A-8AA6C090C173}"/>
              </a:ext>
            </a:extLst>
          </p:cNvPr>
          <p:cNvPicPr>
            <a:picLocks noChangeAspect="1"/>
          </p:cNvPicPr>
          <p:nvPr/>
        </p:nvPicPr>
        <p:blipFill>
          <a:blip r:embed="rId8"/>
          <a:stretch>
            <a:fillRect/>
          </a:stretch>
        </p:blipFill>
        <p:spPr>
          <a:xfrm>
            <a:off x="6371661" y="3582602"/>
            <a:ext cx="5820340" cy="3243203"/>
          </a:xfrm>
          <a:prstGeom prst="rect">
            <a:avLst/>
          </a:prstGeom>
        </p:spPr>
      </p:pic>
    </p:spTree>
    <p:extLst>
      <p:ext uri="{BB962C8B-B14F-4D97-AF65-F5344CB8AC3E}">
        <p14:creationId xmlns:p14="http://schemas.microsoft.com/office/powerpoint/2010/main" val="2857699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24548-6A9D-447A-BDFA-E9248895D4D9}"/>
              </a:ext>
            </a:extLst>
          </p:cNvPr>
          <p:cNvSpPr>
            <a:spLocks noGrp="1"/>
          </p:cNvSpPr>
          <p:nvPr>
            <p:ph type="title"/>
          </p:nvPr>
        </p:nvSpPr>
        <p:spPr>
          <a:xfrm>
            <a:off x="913774" y="0"/>
            <a:ext cx="10364451" cy="1596177"/>
          </a:xfrm>
        </p:spPr>
        <p:txBody>
          <a:bodyPr/>
          <a:lstStyle/>
          <a:p>
            <a:r>
              <a:rPr lang="es-PA" dirty="0"/>
              <a:t>Ancho de Banda y frecuencias de polo</a:t>
            </a:r>
            <a:endParaRPr lang="es-MX" dirty="0"/>
          </a:p>
        </p:txBody>
      </p:sp>
      <p:sp>
        <p:nvSpPr>
          <p:cNvPr id="3" name="Marcador de contenido 2">
            <a:extLst>
              <a:ext uri="{FF2B5EF4-FFF2-40B4-BE49-F238E27FC236}">
                <a16:creationId xmlns:a16="http://schemas.microsoft.com/office/drawing/2014/main" id="{55A253E9-3D8D-4571-89EC-78D084F95554}"/>
              </a:ext>
            </a:extLst>
          </p:cNvPr>
          <p:cNvSpPr>
            <a:spLocks noGrp="1"/>
          </p:cNvSpPr>
          <p:nvPr>
            <p:ph sz="quarter" idx="13"/>
          </p:nvPr>
        </p:nvSpPr>
        <p:spPr>
          <a:xfrm>
            <a:off x="400050" y="2481392"/>
            <a:ext cx="3514725" cy="3424107"/>
          </a:xfrm>
        </p:spPr>
        <p:txBody>
          <a:bodyPr/>
          <a:lstStyle/>
          <a:p>
            <a:pPr marL="0" indent="0">
              <a:buNone/>
            </a:pPr>
            <a:r>
              <a:rPr lang="es-PA" dirty="0"/>
              <a:t>Polos</a:t>
            </a:r>
          </a:p>
          <a:p>
            <a:pPr marL="0" indent="0">
              <a:buNone/>
            </a:pPr>
            <a:r>
              <a:rPr lang="es-PA" dirty="0"/>
              <a:t>P1 = -10</a:t>
            </a:r>
          </a:p>
          <a:p>
            <a:pPr marL="0" indent="0">
              <a:buNone/>
            </a:pPr>
            <a:r>
              <a:rPr lang="es-PA" dirty="0"/>
              <a:t>P2 = -100,000</a:t>
            </a:r>
          </a:p>
          <a:p>
            <a:pPr marL="0" indent="0">
              <a:buNone/>
            </a:pPr>
            <a:r>
              <a:rPr lang="es-PA" dirty="0"/>
              <a:t>Frecuencias de Polo </a:t>
            </a:r>
          </a:p>
          <a:p>
            <a:pPr marL="0" indent="0">
              <a:buNone/>
            </a:pPr>
            <a:r>
              <a:rPr lang="es-PA" dirty="0">
                <a:sym typeface="Symbol" panose="05050102010706020507" pitchFamily="18" charset="2"/>
              </a:rPr>
              <a:t></a:t>
            </a:r>
            <a:r>
              <a:rPr lang="es-PA" baseline="-25000" dirty="0">
                <a:sym typeface="Symbol" panose="05050102010706020507" pitchFamily="18" charset="2"/>
              </a:rPr>
              <a:t>p1</a:t>
            </a:r>
            <a:r>
              <a:rPr lang="es-PA" dirty="0">
                <a:sym typeface="Symbol" panose="05050102010706020507" pitchFamily="18" charset="2"/>
              </a:rPr>
              <a:t> = |P1| = 10</a:t>
            </a:r>
          </a:p>
          <a:p>
            <a:pPr marL="0" indent="0">
              <a:buNone/>
            </a:pPr>
            <a:r>
              <a:rPr lang="es-PA" dirty="0">
                <a:sym typeface="Symbol" panose="05050102010706020507" pitchFamily="18" charset="2"/>
              </a:rPr>
              <a:t></a:t>
            </a:r>
            <a:r>
              <a:rPr lang="es-PA" baseline="-25000" dirty="0">
                <a:sym typeface="Symbol" panose="05050102010706020507" pitchFamily="18" charset="2"/>
              </a:rPr>
              <a:t>p2</a:t>
            </a:r>
            <a:r>
              <a:rPr lang="es-PA" dirty="0">
                <a:sym typeface="Symbol" panose="05050102010706020507" pitchFamily="18" charset="2"/>
              </a:rPr>
              <a:t> = |P2| = 100,000</a:t>
            </a:r>
            <a:endParaRPr lang="es-MX" baseline="-25000"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38E156CF-F321-46EC-93CE-1B1122901991}"/>
                  </a:ext>
                </a:extLst>
              </p:cNvPr>
              <p:cNvSpPr txBox="1">
                <a:spLocks/>
              </p:cNvSpPr>
              <p:nvPr/>
            </p:nvSpPr>
            <p:spPr>
              <a:xfrm>
                <a:off x="400050" y="1373432"/>
                <a:ext cx="3360599" cy="782265"/>
              </a:xfrm>
              <a:prstGeom prst="rect">
                <a:avLst/>
              </a:prstGeom>
              <a:noFill/>
            </p:spPr>
            <p:txBody>
              <a:bodyPr vert="horz" wrap="none" lIns="0" tIns="0" rIns="0" bIns="0" rtlCol="0">
                <a:sp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s-PA" i="1" smtClean="0">
                          <a:latin typeface="Cambria Math" panose="02040503050406030204" pitchFamily="18" charset="0"/>
                        </a:rPr>
                        <m:t>𝐻</m:t>
                      </m:r>
                      <m:d>
                        <m:dPr>
                          <m:ctrlPr>
                            <a:rPr lang="es-PA" i="1" smtClean="0">
                              <a:latin typeface="Cambria Math" panose="02040503050406030204" pitchFamily="18" charset="0"/>
                            </a:rPr>
                          </m:ctrlPr>
                        </m:dPr>
                        <m:e>
                          <m:r>
                            <a:rPr lang="es-PA" i="1" smtClean="0">
                              <a:latin typeface="Cambria Math" panose="02040503050406030204" pitchFamily="18" charset="0"/>
                            </a:rPr>
                            <m:t>𝑠</m:t>
                          </m:r>
                        </m:e>
                      </m:d>
                      <m:r>
                        <a:rPr lang="es-PA" i="1" smtClean="0">
                          <a:latin typeface="Cambria Math" panose="02040503050406030204" pitchFamily="18" charset="0"/>
                        </a:rPr>
                        <m:t>=</m:t>
                      </m:r>
                      <m:f>
                        <m:fPr>
                          <m:ctrlPr>
                            <a:rPr lang="es-PA" i="1" smtClean="0">
                              <a:latin typeface="Cambria Math" panose="02040503050406030204" pitchFamily="18" charset="0"/>
                            </a:rPr>
                          </m:ctrlPr>
                        </m:fPr>
                        <m:num>
                          <m:r>
                            <a:rPr lang="es-PA" i="1" smtClean="0">
                              <a:latin typeface="Cambria Math" panose="02040503050406030204" pitchFamily="18" charset="0"/>
                            </a:rPr>
                            <m:t>𝑠</m:t>
                          </m:r>
                          <m:d>
                            <m:dPr>
                              <m:ctrlPr>
                                <a:rPr lang="es-PA" i="1" smtClean="0">
                                  <a:latin typeface="Cambria Math" panose="02040503050406030204" pitchFamily="18" charset="0"/>
                                </a:rPr>
                              </m:ctrlPr>
                            </m:dPr>
                            <m:e>
                              <m:r>
                                <a:rPr lang="es-PA" i="1" smtClean="0">
                                  <a:latin typeface="Cambria Math" panose="02040503050406030204" pitchFamily="18" charset="0"/>
                                </a:rPr>
                                <m:t>𝑠</m:t>
                              </m:r>
                              <m:r>
                                <a:rPr lang="es-PA" i="1" smtClean="0">
                                  <a:latin typeface="Cambria Math" panose="02040503050406030204" pitchFamily="18" charset="0"/>
                                </a:rPr>
                                <m:t>+2000000</m:t>
                              </m:r>
                            </m:e>
                          </m:d>
                        </m:num>
                        <m:den>
                          <m:r>
                            <a:rPr lang="es-PA" i="1" smtClean="0">
                              <a:latin typeface="Cambria Math" panose="02040503050406030204" pitchFamily="18" charset="0"/>
                            </a:rPr>
                            <m:t>(</m:t>
                          </m:r>
                          <m:r>
                            <a:rPr lang="es-PA" i="1" smtClean="0">
                              <a:latin typeface="Cambria Math" panose="02040503050406030204" pitchFamily="18" charset="0"/>
                            </a:rPr>
                            <m:t>𝑠</m:t>
                          </m:r>
                          <m:r>
                            <a:rPr lang="es-PA" i="1" smtClean="0">
                              <a:latin typeface="Cambria Math" panose="02040503050406030204" pitchFamily="18" charset="0"/>
                            </a:rPr>
                            <m:t>+10)(</m:t>
                          </m:r>
                          <m:r>
                            <a:rPr lang="es-PA" i="1" smtClean="0">
                              <a:latin typeface="Cambria Math" panose="02040503050406030204" pitchFamily="18" charset="0"/>
                            </a:rPr>
                            <m:t>𝑠</m:t>
                          </m:r>
                          <m:r>
                            <a:rPr lang="es-PA" i="1" smtClean="0">
                              <a:latin typeface="Cambria Math" panose="02040503050406030204" pitchFamily="18" charset="0"/>
                            </a:rPr>
                            <m:t>+100000)</m:t>
                          </m:r>
                        </m:den>
                      </m:f>
                    </m:oMath>
                  </m:oMathPara>
                </a14:m>
                <a:endParaRPr lang="es-MX" dirty="0"/>
              </a:p>
            </p:txBody>
          </p:sp>
        </mc:Choice>
        <mc:Fallback xmlns="">
          <p:sp>
            <p:nvSpPr>
              <p:cNvPr id="4" name="Marcador de contenido 3">
                <a:extLst>
                  <a:ext uri="{FF2B5EF4-FFF2-40B4-BE49-F238E27FC236}">
                    <a16:creationId xmlns:a16="http://schemas.microsoft.com/office/drawing/2014/main" id="{38E156CF-F321-46EC-93CE-1B1122901991}"/>
                  </a:ext>
                </a:extLst>
              </p:cNvPr>
              <p:cNvSpPr txBox="1">
                <a:spLocks noRot="1" noChangeAspect="1" noMove="1" noResize="1" noEditPoints="1" noAdjustHandles="1" noChangeArrowheads="1" noChangeShapeType="1" noTextEdit="1"/>
              </p:cNvSpPr>
              <p:nvPr/>
            </p:nvSpPr>
            <p:spPr>
              <a:xfrm>
                <a:off x="400050" y="1373432"/>
                <a:ext cx="3360599" cy="782265"/>
              </a:xfrm>
              <a:prstGeom prst="rect">
                <a:avLst/>
              </a:prstGeom>
              <a:blipFill>
                <a:blip r:embed="rId2"/>
                <a:stretch>
                  <a:fillRect/>
                </a:stretch>
              </a:blipFill>
            </p:spPr>
            <p:txBody>
              <a:bodyPr/>
              <a:lstStyle/>
              <a:p>
                <a:r>
                  <a:rPr lang="es-MX">
                    <a:noFill/>
                  </a:rPr>
                  <a:t> </a:t>
                </a:r>
              </a:p>
            </p:txBody>
          </p:sp>
        </mc:Fallback>
      </mc:AlternateContent>
      <p:sp>
        <p:nvSpPr>
          <p:cNvPr id="5" name="CuadroTexto 4">
            <a:extLst>
              <a:ext uri="{FF2B5EF4-FFF2-40B4-BE49-F238E27FC236}">
                <a16:creationId xmlns:a16="http://schemas.microsoft.com/office/drawing/2014/main" id="{0F8E69C1-C3BB-4763-BAB4-97D9EB15B772}"/>
              </a:ext>
            </a:extLst>
          </p:cNvPr>
          <p:cNvSpPr txBox="1"/>
          <p:nvPr/>
        </p:nvSpPr>
        <p:spPr>
          <a:xfrm>
            <a:off x="209550" y="6142598"/>
            <a:ext cx="11982450" cy="492443"/>
          </a:xfrm>
          <a:prstGeom prst="rect">
            <a:avLst/>
          </a:prstGeom>
          <a:noFill/>
        </p:spPr>
        <p:txBody>
          <a:bodyPr wrap="square" rtlCol="0">
            <a:spAutoFit/>
          </a:bodyPr>
          <a:lstStyle/>
          <a:p>
            <a:r>
              <a:rPr lang="es-PA" sz="2600" dirty="0"/>
              <a:t>La Banda de Frecuencias Medias (banda de paso) depende de las frecuencias de polo.</a:t>
            </a:r>
            <a:endParaRPr lang="es-MX" sz="2600" dirty="0"/>
          </a:p>
        </p:txBody>
      </p:sp>
      <p:pic>
        <p:nvPicPr>
          <p:cNvPr id="6" name="Imagen 5">
            <a:extLst>
              <a:ext uri="{FF2B5EF4-FFF2-40B4-BE49-F238E27FC236}">
                <a16:creationId xmlns:a16="http://schemas.microsoft.com/office/drawing/2014/main" id="{73D66588-F34D-43C8-AA5F-EC077500E036}"/>
              </a:ext>
            </a:extLst>
          </p:cNvPr>
          <p:cNvPicPr>
            <a:picLocks noChangeAspect="1"/>
          </p:cNvPicPr>
          <p:nvPr/>
        </p:nvPicPr>
        <p:blipFill>
          <a:blip r:embed="rId3"/>
          <a:stretch>
            <a:fillRect/>
          </a:stretch>
        </p:blipFill>
        <p:spPr>
          <a:xfrm>
            <a:off x="3844471" y="1373432"/>
            <a:ext cx="8347529" cy="4689693"/>
          </a:xfrm>
          <a:prstGeom prst="rect">
            <a:avLst/>
          </a:prstGeom>
        </p:spPr>
      </p:pic>
    </p:spTree>
    <p:extLst>
      <p:ext uri="{BB962C8B-B14F-4D97-AF65-F5344CB8AC3E}">
        <p14:creationId xmlns:p14="http://schemas.microsoft.com/office/powerpoint/2010/main" val="995769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D10AB-CCE8-451F-A509-826E7E8EE6CD}"/>
              </a:ext>
            </a:extLst>
          </p:cNvPr>
          <p:cNvSpPr>
            <a:spLocks noGrp="1"/>
          </p:cNvSpPr>
          <p:nvPr>
            <p:ph type="title"/>
          </p:nvPr>
        </p:nvSpPr>
        <p:spPr>
          <a:xfrm>
            <a:off x="913774" y="268712"/>
            <a:ext cx="10364451" cy="1596177"/>
          </a:xfrm>
        </p:spPr>
        <p:txBody>
          <a:bodyPr/>
          <a:lstStyle/>
          <a:p>
            <a:r>
              <a:rPr lang="es-PA" dirty="0"/>
              <a:t>Aproximaciones de la Impedancia Capacitiva</a:t>
            </a:r>
            <a:endParaRPr lang="es-MX" dirty="0"/>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1FACFE96-87DE-4A93-8B08-4F9544467B6C}"/>
                  </a:ext>
                </a:extLst>
              </p:cNvPr>
              <p:cNvSpPr>
                <a:spLocks noGrp="1"/>
              </p:cNvSpPr>
              <p:nvPr>
                <p:ph sz="quarter" idx="13"/>
              </p:nvPr>
            </p:nvSpPr>
            <p:spPr>
              <a:xfrm>
                <a:off x="914399" y="1412967"/>
                <a:ext cx="10363826" cy="4302034"/>
              </a:xfrm>
            </p:spPr>
            <p:txBody>
              <a:bodyPr/>
              <a:lstStyle/>
              <a:p>
                <a:pPr marL="0" indent="0">
                  <a:buNone/>
                </a:pPr>
                <a14:m>
                  <m:oMathPara xmlns:m="http://schemas.openxmlformats.org/officeDocument/2006/math">
                    <m:oMathParaPr>
                      <m:jc m:val="centerGroup"/>
                    </m:oMathParaPr>
                    <m:oMath xmlns:m="http://schemas.openxmlformats.org/officeDocument/2006/math">
                      <m:r>
                        <a:rPr lang="es-PA" sz="2400" b="0" i="1" smtClean="0">
                          <a:latin typeface="Cambria Math" panose="02040503050406030204" pitchFamily="18" charset="0"/>
                        </a:rPr>
                        <m:t>𝑍</m:t>
                      </m:r>
                      <m:d>
                        <m:dPr>
                          <m:ctrlPr>
                            <a:rPr lang="es-PA" sz="2400" b="0" i="1" smtClean="0">
                              <a:latin typeface="Cambria Math" panose="02040503050406030204" pitchFamily="18" charset="0"/>
                            </a:rPr>
                          </m:ctrlPr>
                        </m:dPr>
                        <m:e>
                          <m:r>
                            <a:rPr lang="es-PA" sz="2400" b="0" i="1" smtClean="0">
                              <a:latin typeface="Cambria Math" panose="02040503050406030204" pitchFamily="18" charset="0"/>
                              <a:ea typeface="Cambria Math" panose="02040503050406030204" pitchFamily="18" charset="0"/>
                            </a:rPr>
                            <m:t>𝜔</m:t>
                          </m:r>
                        </m:e>
                      </m:d>
                      <m:r>
                        <a:rPr lang="es-PA" sz="2400" b="0" i="1" smtClean="0">
                          <a:latin typeface="Cambria Math" panose="02040503050406030204" pitchFamily="18" charset="0"/>
                        </a:rPr>
                        <m:t>=</m:t>
                      </m:r>
                      <m:f>
                        <m:fPr>
                          <m:ctrlPr>
                            <a:rPr lang="es-PA" sz="2400" b="0" i="1" smtClean="0">
                              <a:latin typeface="Cambria Math" panose="02040503050406030204" pitchFamily="18" charset="0"/>
                            </a:rPr>
                          </m:ctrlPr>
                        </m:fPr>
                        <m:num>
                          <m:r>
                            <a:rPr lang="es-PA" sz="2400" b="0" i="1" smtClean="0">
                              <a:latin typeface="Cambria Math" panose="02040503050406030204" pitchFamily="18" charset="0"/>
                            </a:rPr>
                            <m:t>1</m:t>
                          </m:r>
                        </m:num>
                        <m:den>
                          <m:r>
                            <a:rPr lang="es-PA" sz="2400" b="0" i="1" smtClean="0">
                              <a:latin typeface="Cambria Math" panose="02040503050406030204" pitchFamily="18" charset="0"/>
                            </a:rPr>
                            <m:t>𝑗</m:t>
                          </m:r>
                          <m:r>
                            <a:rPr lang="es-PA" sz="2400" b="0" i="1" smtClean="0">
                              <a:latin typeface="Cambria Math" panose="02040503050406030204" pitchFamily="18" charset="0"/>
                              <a:ea typeface="Cambria Math" panose="02040503050406030204" pitchFamily="18" charset="0"/>
                            </a:rPr>
                            <m:t>𝜔</m:t>
                          </m:r>
                          <m:r>
                            <a:rPr lang="es-PA" sz="2400" b="0" i="1" smtClean="0">
                              <a:latin typeface="Cambria Math" panose="02040503050406030204" pitchFamily="18" charset="0"/>
                              <a:ea typeface="Cambria Math" panose="02040503050406030204" pitchFamily="18" charset="0"/>
                            </a:rPr>
                            <m:t>𝐶</m:t>
                          </m:r>
                        </m:den>
                      </m:f>
                    </m:oMath>
                  </m:oMathPara>
                </a14:m>
                <a:endParaRPr lang="es-MX" dirty="0"/>
              </a:p>
              <a:p>
                <a:pPr marL="0" indent="0">
                  <a:buNone/>
                </a:pPr>
                <a:r>
                  <a:rPr lang="es-PA" dirty="0"/>
                  <a:t>La impedancia capacitiva se puede aproximar dependiendo del tamaño del condensador y la frecuencia a la que opera.</a:t>
                </a:r>
                <a:endParaRPr lang="es-MX" dirty="0"/>
              </a:p>
              <a:p>
                <a:pPr marL="0" indent="0">
                  <a:buNone/>
                </a:pPr>
                <a:endParaRPr lang="es-MX" dirty="0"/>
              </a:p>
            </p:txBody>
          </p:sp>
        </mc:Choice>
        <mc:Fallback xmlns="">
          <p:sp>
            <p:nvSpPr>
              <p:cNvPr id="9" name="Marcador de contenido 8">
                <a:extLst>
                  <a:ext uri="{FF2B5EF4-FFF2-40B4-BE49-F238E27FC236}">
                    <a16:creationId xmlns:a16="http://schemas.microsoft.com/office/drawing/2014/main" id="{1FACFE96-87DE-4A93-8B08-4F9544467B6C}"/>
                  </a:ext>
                </a:extLst>
              </p:cNvPr>
              <p:cNvSpPr>
                <a:spLocks noGrp="1" noRot="1" noChangeAspect="1" noMove="1" noResize="1" noEditPoints="1" noAdjustHandles="1" noChangeArrowheads="1" noChangeShapeType="1" noTextEdit="1"/>
              </p:cNvSpPr>
              <p:nvPr>
                <p:ph sz="quarter" idx="13"/>
              </p:nvPr>
            </p:nvSpPr>
            <p:spPr>
              <a:xfrm>
                <a:off x="914399" y="1412967"/>
                <a:ext cx="10363826" cy="4302034"/>
              </a:xfrm>
              <a:blipFill>
                <a:blip r:embed="rId2"/>
                <a:stretch>
                  <a:fillRect l="-588"/>
                </a:stretch>
              </a:blipFill>
            </p:spPr>
            <p:txBody>
              <a:bodyPr/>
              <a:lstStyle/>
              <a:p>
                <a:r>
                  <a:rPr lang="es-MX">
                    <a:noFill/>
                  </a:rPr>
                  <a:t> </a:t>
                </a:r>
              </a:p>
            </p:txBody>
          </p:sp>
        </mc:Fallback>
      </mc:AlternateContent>
      <p:graphicFrame>
        <p:nvGraphicFramePr>
          <p:cNvPr id="12" name="Tabla 12">
            <a:extLst>
              <a:ext uri="{FF2B5EF4-FFF2-40B4-BE49-F238E27FC236}">
                <a16:creationId xmlns:a16="http://schemas.microsoft.com/office/drawing/2014/main" id="{6C4784CA-8056-4448-A9B9-2DFB0587682D}"/>
              </a:ext>
            </a:extLst>
          </p:cNvPr>
          <p:cNvGraphicFramePr>
            <a:graphicFrameLocks noGrp="1"/>
          </p:cNvGraphicFramePr>
          <p:nvPr>
            <p:extLst>
              <p:ext uri="{D42A27DB-BD31-4B8C-83A1-F6EECF244321}">
                <p14:modId xmlns:p14="http://schemas.microsoft.com/office/powerpoint/2010/main" val="1287120977"/>
              </p:ext>
            </p:extLst>
          </p:nvPr>
        </p:nvGraphicFramePr>
        <p:xfrm>
          <a:off x="740472" y="3655017"/>
          <a:ext cx="5836037" cy="2298108"/>
        </p:xfrm>
        <a:graphic>
          <a:graphicData uri="http://schemas.openxmlformats.org/drawingml/2006/table">
            <a:tbl>
              <a:tblPr firstRow="1" bandRow="1">
                <a:tableStyleId>{5C22544A-7EE6-4342-B048-85BDC9FD1C3A}</a:tableStyleId>
              </a:tblPr>
              <a:tblGrid>
                <a:gridCol w="2847975">
                  <a:extLst>
                    <a:ext uri="{9D8B030D-6E8A-4147-A177-3AD203B41FA5}">
                      <a16:colId xmlns:a16="http://schemas.microsoft.com/office/drawing/2014/main" val="2471030376"/>
                    </a:ext>
                  </a:extLst>
                </a:gridCol>
                <a:gridCol w="1019175">
                  <a:extLst>
                    <a:ext uri="{9D8B030D-6E8A-4147-A177-3AD203B41FA5}">
                      <a16:colId xmlns:a16="http://schemas.microsoft.com/office/drawing/2014/main" val="3272733090"/>
                    </a:ext>
                  </a:extLst>
                </a:gridCol>
                <a:gridCol w="1047750">
                  <a:extLst>
                    <a:ext uri="{9D8B030D-6E8A-4147-A177-3AD203B41FA5}">
                      <a16:colId xmlns:a16="http://schemas.microsoft.com/office/drawing/2014/main" val="4011953084"/>
                    </a:ext>
                  </a:extLst>
                </a:gridCol>
                <a:gridCol w="921137">
                  <a:extLst>
                    <a:ext uri="{9D8B030D-6E8A-4147-A177-3AD203B41FA5}">
                      <a16:colId xmlns:a16="http://schemas.microsoft.com/office/drawing/2014/main" val="3880682005"/>
                    </a:ext>
                  </a:extLst>
                </a:gridCol>
              </a:tblGrid>
              <a:tr h="451173">
                <a:tc>
                  <a:txBody>
                    <a:bodyPr/>
                    <a:lstStyle/>
                    <a:p>
                      <a:r>
                        <a:rPr lang="es-PA" sz="2400" dirty="0">
                          <a:effectLst>
                            <a:outerShdw blurRad="38100" dist="38100" dir="2700000" algn="tl">
                              <a:srgbClr val="000000">
                                <a:alpha val="43137"/>
                              </a:srgbClr>
                            </a:outerShdw>
                          </a:effectLst>
                        </a:rPr>
                        <a:t>↓</a:t>
                      </a:r>
                      <a:r>
                        <a:rPr lang="es-PA" sz="2400" dirty="0"/>
                        <a:t>Cond. \</a:t>
                      </a:r>
                      <a:r>
                        <a:rPr lang="es-PA" sz="2400" dirty="0" err="1"/>
                        <a:t>Frec</a:t>
                      </a:r>
                      <a:r>
                        <a:rPr lang="es-PA" sz="2400" dirty="0"/>
                        <a:t>.</a:t>
                      </a:r>
                      <a:r>
                        <a:rPr lang="es-PA" sz="2400" dirty="0">
                          <a:effectLst>
                            <a:outerShdw blurRad="38100" dist="38100" dir="2700000" algn="tl">
                              <a:srgbClr val="000000">
                                <a:alpha val="43137"/>
                              </a:srgbClr>
                            </a:outerShdw>
                          </a:effectLst>
                        </a:rPr>
                        <a:t>→</a:t>
                      </a:r>
                      <a:endParaRPr lang="es-MX" sz="2400" dirty="0">
                        <a:effectLst>
                          <a:outerShdw blurRad="38100" dist="38100" dir="2700000" algn="tl">
                            <a:srgbClr val="000000">
                              <a:alpha val="43137"/>
                            </a:srgbClr>
                          </a:outerShdw>
                        </a:effectLst>
                      </a:endParaRPr>
                    </a:p>
                  </a:txBody>
                  <a:tcPr/>
                </a:tc>
                <a:tc>
                  <a:txBody>
                    <a:bodyPr/>
                    <a:lstStyle/>
                    <a:p>
                      <a:pPr algn="ctr"/>
                      <a:r>
                        <a:rPr lang="es-PA" sz="2400" dirty="0"/>
                        <a:t>Baja</a:t>
                      </a:r>
                      <a:endParaRPr lang="es-MX" sz="2400" dirty="0"/>
                    </a:p>
                  </a:txBody>
                  <a:tcPr/>
                </a:tc>
                <a:tc>
                  <a:txBody>
                    <a:bodyPr/>
                    <a:lstStyle/>
                    <a:p>
                      <a:pPr algn="ctr"/>
                      <a:r>
                        <a:rPr lang="es-PA" sz="2400" dirty="0"/>
                        <a:t>Media</a:t>
                      </a:r>
                      <a:endParaRPr lang="es-MX" sz="2400" dirty="0"/>
                    </a:p>
                  </a:txBody>
                  <a:tcPr/>
                </a:tc>
                <a:tc>
                  <a:txBody>
                    <a:bodyPr/>
                    <a:lstStyle/>
                    <a:p>
                      <a:pPr algn="ctr"/>
                      <a:r>
                        <a:rPr lang="es-PA" sz="2400" dirty="0"/>
                        <a:t>Alta</a:t>
                      </a:r>
                      <a:endParaRPr lang="es-MX" sz="2400" dirty="0"/>
                    </a:p>
                  </a:txBody>
                  <a:tcPr/>
                </a:tc>
                <a:extLst>
                  <a:ext uri="{0D108BD9-81ED-4DB2-BD59-A6C34878D82A}">
                    <a16:rowId xmlns:a16="http://schemas.microsoft.com/office/drawing/2014/main" val="2367390934"/>
                  </a:ext>
                </a:extLst>
              </a:tr>
              <a:tr h="495424">
                <a:tc>
                  <a:txBody>
                    <a:bodyPr/>
                    <a:lstStyle/>
                    <a:p>
                      <a:r>
                        <a:rPr lang="es-PA" sz="2200" dirty="0"/>
                        <a:t>Chico</a:t>
                      </a:r>
                    </a:p>
                  </a:txBody>
                  <a:tcPr/>
                </a:tc>
                <a:tc>
                  <a:txBody>
                    <a:bodyPr/>
                    <a:lstStyle/>
                    <a:p>
                      <a:pPr algn="ctr"/>
                      <a:r>
                        <a:rPr lang="es-MX" sz="2200" dirty="0">
                          <a:sym typeface="Symbol" panose="05050102010706020507" pitchFamily="18" charset="2"/>
                        </a:rPr>
                        <a:t></a:t>
                      </a:r>
                      <a:endParaRPr lang="es-MX" sz="2200" dirty="0"/>
                    </a:p>
                  </a:txBody>
                  <a:tcPr/>
                </a:tc>
                <a:tc>
                  <a:txBody>
                    <a:bodyPr/>
                    <a:lstStyle/>
                    <a:p>
                      <a:pPr algn="ctr"/>
                      <a:r>
                        <a:rPr lang="es-MX" sz="2200" dirty="0">
                          <a:sym typeface="Symbol" panose="05050102010706020507" pitchFamily="18" charset="2"/>
                        </a:rPr>
                        <a:t></a:t>
                      </a:r>
                      <a:endParaRPr lang="es-MX" sz="2200" dirty="0"/>
                    </a:p>
                  </a:txBody>
                  <a:tcPr/>
                </a:tc>
                <a:tc>
                  <a:txBody>
                    <a:bodyPr/>
                    <a:lstStyle/>
                    <a:p>
                      <a:pPr algn="ctr"/>
                      <a:r>
                        <a:rPr lang="es-PA" sz="2200" dirty="0"/>
                        <a:t>1/</a:t>
                      </a:r>
                      <a:r>
                        <a:rPr lang="es-PA" sz="2200" dirty="0" err="1"/>
                        <a:t>j</a:t>
                      </a:r>
                      <a:r>
                        <a:rPr lang="es-PA" sz="2200" dirty="0" err="1">
                          <a:sym typeface="Symbol" panose="05050102010706020507" pitchFamily="18" charset="2"/>
                        </a:rPr>
                        <a:t>C</a:t>
                      </a:r>
                      <a:endParaRPr lang="es-MX" sz="2200" dirty="0"/>
                    </a:p>
                  </a:txBody>
                  <a:tcPr/>
                </a:tc>
                <a:extLst>
                  <a:ext uri="{0D108BD9-81ED-4DB2-BD59-A6C34878D82A}">
                    <a16:rowId xmlns:a16="http://schemas.microsoft.com/office/drawing/2014/main" val="791367336"/>
                  </a:ext>
                </a:extLst>
              </a:tr>
              <a:tr h="583484">
                <a:tc>
                  <a:txBody>
                    <a:bodyPr/>
                    <a:lstStyle/>
                    <a:p>
                      <a:r>
                        <a:rPr lang="es-PA" sz="2200" dirty="0"/>
                        <a:t>---------------------------</a:t>
                      </a:r>
                      <a:endParaRPr lang="es-MX" sz="2200" dirty="0"/>
                    </a:p>
                  </a:txBody>
                  <a:tcPr/>
                </a:tc>
                <a:tc>
                  <a:txBody>
                    <a:bodyPr/>
                    <a:lstStyle/>
                    <a:p>
                      <a:pPr algn="ctr"/>
                      <a:r>
                        <a:rPr lang="es-PA" sz="2200" dirty="0"/>
                        <a:t>-----</a:t>
                      </a:r>
                      <a:endParaRPr lang="es-MX" sz="2200" dirty="0"/>
                    </a:p>
                  </a:txBody>
                  <a:tcPr/>
                </a:tc>
                <a:tc>
                  <a:txBody>
                    <a:bodyPr/>
                    <a:lstStyle/>
                    <a:p>
                      <a:pPr algn="ctr"/>
                      <a:r>
                        <a:rPr lang="es-PA" sz="2200" dirty="0"/>
                        <a:t>-----</a:t>
                      </a:r>
                      <a:endParaRPr lang="es-MX" sz="2200" dirty="0"/>
                    </a:p>
                  </a:txBody>
                  <a:tcPr/>
                </a:tc>
                <a:tc>
                  <a:txBody>
                    <a:bodyPr/>
                    <a:lstStyle/>
                    <a:p>
                      <a:pPr algn="ctr"/>
                      <a:r>
                        <a:rPr lang="es-PA" sz="2200" dirty="0"/>
                        <a:t>-----</a:t>
                      </a:r>
                      <a:endParaRPr lang="es-MX" sz="2200" dirty="0"/>
                    </a:p>
                  </a:txBody>
                  <a:tcPr/>
                </a:tc>
                <a:extLst>
                  <a:ext uri="{0D108BD9-81ED-4DB2-BD59-A6C34878D82A}">
                    <a16:rowId xmlns:a16="http://schemas.microsoft.com/office/drawing/2014/main" val="4075376382"/>
                  </a:ext>
                </a:extLst>
              </a:tr>
              <a:tr h="637655">
                <a:tc>
                  <a:txBody>
                    <a:bodyPr/>
                    <a:lstStyle/>
                    <a:p>
                      <a:r>
                        <a:rPr lang="es-PA" sz="2200" dirty="0"/>
                        <a:t>Grande</a:t>
                      </a:r>
                      <a:endParaRPr lang="es-MX"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A" sz="2200" dirty="0"/>
                        <a:t>1/</a:t>
                      </a:r>
                      <a:r>
                        <a:rPr lang="es-PA" sz="2200" dirty="0" err="1"/>
                        <a:t>j</a:t>
                      </a:r>
                      <a:r>
                        <a:rPr lang="es-PA" sz="2200" dirty="0" err="1">
                          <a:sym typeface="Symbol" panose="05050102010706020507" pitchFamily="18" charset="2"/>
                        </a:rPr>
                        <a:t>C</a:t>
                      </a:r>
                      <a:endParaRPr lang="es-MX" sz="2200" dirty="0"/>
                    </a:p>
                    <a:p>
                      <a:pPr algn="ctr"/>
                      <a:endParaRPr lang="es-MX" sz="2200" dirty="0"/>
                    </a:p>
                  </a:txBody>
                  <a:tcPr/>
                </a:tc>
                <a:tc>
                  <a:txBody>
                    <a:bodyPr/>
                    <a:lstStyle/>
                    <a:p>
                      <a:pPr algn="ctr"/>
                      <a:r>
                        <a:rPr lang="es-PA" sz="2200" dirty="0"/>
                        <a:t>0</a:t>
                      </a:r>
                      <a:endParaRPr lang="es-MX" sz="2200" dirty="0"/>
                    </a:p>
                  </a:txBody>
                  <a:tcPr/>
                </a:tc>
                <a:tc>
                  <a:txBody>
                    <a:bodyPr/>
                    <a:lstStyle/>
                    <a:p>
                      <a:pPr algn="ctr"/>
                      <a:r>
                        <a:rPr lang="es-PA" sz="2200" dirty="0"/>
                        <a:t>0</a:t>
                      </a:r>
                      <a:endParaRPr lang="es-MX" sz="2200" dirty="0"/>
                    </a:p>
                  </a:txBody>
                  <a:tcPr/>
                </a:tc>
                <a:extLst>
                  <a:ext uri="{0D108BD9-81ED-4DB2-BD59-A6C34878D82A}">
                    <a16:rowId xmlns:a16="http://schemas.microsoft.com/office/drawing/2014/main" val="543390470"/>
                  </a:ext>
                </a:extLst>
              </a:tr>
            </a:tbl>
          </a:graphicData>
        </a:graphic>
      </p:graphicFrame>
      <p:sp>
        <p:nvSpPr>
          <p:cNvPr id="15" name="Flecha: a la derecha 14">
            <a:extLst>
              <a:ext uri="{FF2B5EF4-FFF2-40B4-BE49-F238E27FC236}">
                <a16:creationId xmlns:a16="http://schemas.microsoft.com/office/drawing/2014/main" id="{0E025B9D-1D29-42A8-8479-3784C935BC3F}"/>
              </a:ext>
            </a:extLst>
          </p:cNvPr>
          <p:cNvSpPr/>
          <p:nvPr/>
        </p:nvSpPr>
        <p:spPr>
          <a:xfrm>
            <a:off x="6727283" y="462451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15">
            <a:extLst>
              <a:ext uri="{FF2B5EF4-FFF2-40B4-BE49-F238E27FC236}">
                <a16:creationId xmlns:a16="http://schemas.microsoft.com/office/drawing/2014/main" id="{DA9CBAEB-CC08-4F53-A509-E2CBE9E336B2}"/>
              </a:ext>
            </a:extLst>
          </p:cNvPr>
          <p:cNvSpPr txBox="1"/>
          <p:nvPr/>
        </p:nvSpPr>
        <p:spPr>
          <a:xfrm>
            <a:off x="7856465" y="3655017"/>
            <a:ext cx="3437898" cy="1938992"/>
          </a:xfrm>
          <a:prstGeom prst="rect">
            <a:avLst/>
          </a:prstGeom>
          <a:noFill/>
        </p:spPr>
        <p:txBody>
          <a:bodyPr wrap="square" rtlCol="0">
            <a:spAutoFit/>
          </a:bodyPr>
          <a:lstStyle/>
          <a:p>
            <a:r>
              <a:rPr lang="es-PA" sz="2400" i="1" dirty="0">
                <a:effectLst>
                  <a:outerShdw blurRad="38100" dist="38100" dir="2700000" algn="tl">
                    <a:srgbClr val="000000">
                      <a:alpha val="43137"/>
                    </a:srgbClr>
                  </a:outerShdw>
                </a:effectLst>
              </a:rPr>
              <a:t>A frecuencias medias, los condensadores “chicos” se pueden aproximar a circuitos abiertos y los “grandes” a cortocircuitos. </a:t>
            </a:r>
            <a:endParaRPr lang="es-MX" sz="24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45117504"/>
      </p:ext>
    </p:extLst>
  </p:cSld>
  <p:clrMapOvr>
    <a:masterClrMapping/>
  </p:clrMapOvr>
</p:sld>
</file>

<file path=ppt/theme/theme1.xml><?xml version="1.0" encoding="utf-8"?>
<a:theme xmlns:a="http://schemas.openxmlformats.org/drawingml/2006/main" name="Gota">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66F39DAB6865644A33AC05E1C7E4D65" ma:contentTypeVersion="7" ma:contentTypeDescription="Crear nuevo documento." ma:contentTypeScope="" ma:versionID="b208568158bfb44382da18eec4fc178d">
  <xsd:schema xmlns:xsd="http://www.w3.org/2001/XMLSchema" xmlns:xs="http://www.w3.org/2001/XMLSchema" xmlns:p="http://schemas.microsoft.com/office/2006/metadata/properties" xmlns:ns2="2988f5c8-777f-407a-8cf3-359a74c32883" targetNamespace="http://schemas.microsoft.com/office/2006/metadata/properties" ma:root="true" ma:fieldsID="2f0157fc8ba72660f5d4ca67cd7f2cf2" ns2:_="">
    <xsd:import namespace="2988f5c8-777f-407a-8cf3-359a74c3288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88f5c8-777f-407a-8cf3-359a74c328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46233B-80AF-4101-9989-587F235D457C}"/>
</file>

<file path=customXml/itemProps2.xml><?xml version="1.0" encoding="utf-8"?>
<ds:datastoreItem xmlns:ds="http://schemas.openxmlformats.org/officeDocument/2006/customXml" ds:itemID="{C8DCF8FC-E0D6-4A0E-9226-D7B268C24CFA}"/>
</file>

<file path=customXml/itemProps3.xml><?xml version="1.0" encoding="utf-8"?>
<ds:datastoreItem xmlns:ds="http://schemas.openxmlformats.org/officeDocument/2006/customXml" ds:itemID="{5D54DA70-E9CC-4D83-817C-ED92D3BBBEA2}"/>
</file>

<file path=docProps/app.xml><?xml version="1.0" encoding="utf-8"?>
<Properties xmlns="http://schemas.openxmlformats.org/officeDocument/2006/extended-properties" xmlns:vt="http://schemas.openxmlformats.org/officeDocument/2006/docPropsVTypes">
  <TotalTime>1694</TotalTime>
  <Words>3223</Words>
  <Application>Microsoft Office PowerPoint</Application>
  <PresentationFormat>Panorámica</PresentationFormat>
  <Paragraphs>365</Paragraphs>
  <Slides>42</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42</vt:i4>
      </vt:variant>
    </vt:vector>
  </HeadingPairs>
  <TitlesOfParts>
    <vt:vector size="48" baseType="lpstr">
      <vt:lpstr>Arial</vt:lpstr>
      <vt:lpstr>Calibri</vt:lpstr>
      <vt:lpstr>Cambria Math</vt:lpstr>
      <vt:lpstr>Symbol</vt:lpstr>
      <vt:lpstr>Tw Cen MT</vt:lpstr>
      <vt:lpstr>Gota</vt:lpstr>
      <vt:lpstr>Respuesta en frecuencia de los Amplificadores</vt:lpstr>
      <vt:lpstr>Diagrama de Bode</vt:lpstr>
      <vt:lpstr>Diagrama de bode: décadas y octavas</vt:lpstr>
      <vt:lpstr>Diagrama de bode</vt:lpstr>
      <vt:lpstr>Diagrama Asintótico de Bode</vt:lpstr>
      <vt:lpstr>Ejemplo Diagrama Asintótico de Bode</vt:lpstr>
      <vt:lpstr>Ejemplo Diagrama Asintótico de Bode en Magnitud</vt:lpstr>
      <vt:lpstr>Ancho de Banda y frecuencias de polo</vt:lpstr>
      <vt:lpstr>Aproximaciones de la Impedancia Capacitiva</vt:lpstr>
      <vt:lpstr>Condensadores Externos y condensadores parásitos</vt:lpstr>
      <vt:lpstr>Respuesta en Frecuencia</vt:lpstr>
      <vt:lpstr>Tres bandas de frecuencia</vt:lpstr>
      <vt:lpstr>Análisis a Frecuencias Bajas</vt:lpstr>
      <vt:lpstr>Cálculo de la función de transferencia del Circuito en Frecuencias bajas</vt:lpstr>
      <vt:lpstr>Se calcula la función de transferencia de la ganancia de Voltaje (Vsal(s)/Vsñ)</vt:lpstr>
      <vt:lpstr>Presentación de PowerPoint</vt:lpstr>
      <vt:lpstr>Polos y Frecuencias de polo del Circuito en Frecuencias bajas</vt:lpstr>
      <vt:lpstr>Cálculo Rápido de las Frecuencias de polo de frecuencias bajas</vt:lpstr>
      <vt:lpstr>Cálculo Rápido de las Frecuencias de polo de frecuencias bajas</vt:lpstr>
      <vt:lpstr>Ejemplo: Cálculo Rápido de las frecuencias de polo de frecuencias baja </vt:lpstr>
      <vt:lpstr>Calculo de la frecuencia de polo introducida por  Cc1</vt:lpstr>
      <vt:lpstr>Calculo de la frecuencia de polo introducida por  Cc2</vt:lpstr>
      <vt:lpstr>Calculo de la frecuencia de polo introducida por  Cs</vt:lpstr>
      <vt:lpstr>Cálculo de la frecuencia de corte inferior</vt:lpstr>
      <vt:lpstr>Cálculo de la frecuencia de corte inferior</vt:lpstr>
      <vt:lpstr>Análisis a Frecuencias altas</vt:lpstr>
      <vt:lpstr>Cálculo de la función de transferencia del Circuito en Alta Frecuencia</vt:lpstr>
      <vt:lpstr>Circuito Aproximado a Frecuencias Altas</vt:lpstr>
      <vt:lpstr>Cálculo Rápido de las Frecuencias de polo de Frecuencias Altas</vt:lpstr>
      <vt:lpstr>Cálculo Rápido de las Frecuencias de polo De Frecuencias Altas</vt:lpstr>
      <vt:lpstr>Ejemplo: Cálculo Rápido de las frecuencias de polo de frecuencias altas </vt:lpstr>
      <vt:lpstr>Calculo de la frecuencia de polo introducida por  Cgs</vt:lpstr>
      <vt:lpstr>Calculo de la frecuencia de polo introducida por  Cgd</vt:lpstr>
      <vt:lpstr>Cálculo de la frecuencia de corte superior</vt:lpstr>
      <vt:lpstr>Cálculo de la frecuencia de corte inferior</vt:lpstr>
      <vt:lpstr>Teorema de Miller</vt:lpstr>
      <vt:lpstr>Teorema de Miller</vt:lpstr>
      <vt:lpstr>Aplicación del Teorema de Miller</vt:lpstr>
      <vt:lpstr>Ejemplo I</vt:lpstr>
      <vt:lpstr>Respuestas ejemplo I</vt:lpstr>
      <vt:lpstr>Ejemplo II</vt:lpstr>
      <vt:lpstr>Ejemplo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Respuesta en frecuencia de los Amplificadores</dc:title>
  <dc:creator>Salvador Vargas</dc:creator>
  <cp:lastModifiedBy>Salvador Vargas</cp:lastModifiedBy>
  <cp:revision>18</cp:revision>
  <dcterms:created xsi:type="dcterms:W3CDTF">2020-06-15T17:25:00Z</dcterms:created>
  <dcterms:modified xsi:type="dcterms:W3CDTF">2020-06-17T22:06:28Z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0x010100966F39DAB6865644A33AC05E1C7E4D65</vt:lpwstr>
  </property>
</Properties>
</file>